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4" r:id="rId1"/>
  </p:sldMasterIdLst>
  <p:notesMasterIdLst>
    <p:notesMasterId r:id="rId28"/>
  </p:notesMasterIdLst>
  <p:handoutMasterIdLst>
    <p:handoutMasterId r:id="rId29"/>
  </p:handoutMasterIdLst>
  <p:sldIdLst>
    <p:sldId id="324" r:id="rId2"/>
    <p:sldId id="484" r:id="rId3"/>
    <p:sldId id="494" r:id="rId4"/>
    <p:sldId id="488" r:id="rId5"/>
    <p:sldId id="489" r:id="rId6"/>
    <p:sldId id="490" r:id="rId7"/>
    <p:sldId id="469" r:id="rId8"/>
    <p:sldId id="468" r:id="rId9"/>
    <p:sldId id="483" r:id="rId10"/>
    <p:sldId id="492" r:id="rId11"/>
    <p:sldId id="507" r:id="rId12"/>
    <p:sldId id="504" r:id="rId13"/>
    <p:sldId id="508" r:id="rId14"/>
    <p:sldId id="495" r:id="rId15"/>
    <p:sldId id="448" r:id="rId16"/>
    <p:sldId id="497" r:id="rId17"/>
    <p:sldId id="498" r:id="rId18"/>
    <p:sldId id="471" r:id="rId19"/>
    <p:sldId id="499" r:id="rId20"/>
    <p:sldId id="509" r:id="rId21"/>
    <p:sldId id="500" r:id="rId22"/>
    <p:sldId id="501" r:id="rId23"/>
    <p:sldId id="457" r:id="rId24"/>
    <p:sldId id="456" r:id="rId25"/>
    <p:sldId id="503" r:id="rId26"/>
    <p:sldId id="474" r:id="rId27"/>
  </p:sldIdLst>
  <p:sldSz cx="9906000" cy="6858000" type="A4"/>
  <p:notesSz cx="7019925" cy="9305925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my Boukahla" initials="SB" lastIdx="1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DFE3F5"/>
    <a:srgbClr val="94AFE4"/>
    <a:srgbClr val="2E5CB8"/>
    <a:srgbClr val="B9CAED"/>
    <a:srgbClr val="FCFCFE"/>
    <a:srgbClr val="F6F7FC"/>
    <a:srgbClr val="E8EB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93" autoAdjust="0"/>
    <p:restoredTop sz="93458" autoAdjust="0"/>
  </p:normalViewPr>
  <p:slideViewPr>
    <p:cSldViewPr>
      <p:cViewPr varScale="1">
        <p:scale>
          <a:sx n="105" d="100"/>
          <a:sy n="105" d="100"/>
        </p:scale>
        <p:origin x="1188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81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16DDA1-C40E-4F80-ADA0-8D5CEC4BD037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1826018-4C03-497B-9D55-A98B8CB0B7E4}">
      <dgm:prSet/>
      <dgm:spPr/>
      <dgm:t>
        <a:bodyPr/>
        <a:lstStyle/>
        <a:p>
          <a:pPr algn="just" rtl="0"/>
          <a:r>
            <a:rPr lang="fr-FR" dirty="0" smtClean="0">
              <a:solidFill>
                <a:srgbClr val="003399"/>
              </a:solidFill>
            </a:rPr>
            <a:t>Quels sont les enjeux et défis d’une harmonisation sous régionale de la gestion des finances publiques ?</a:t>
          </a:r>
          <a:endParaRPr lang="en-US" dirty="0">
            <a:solidFill>
              <a:srgbClr val="003399"/>
            </a:solidFill>
          </a:endParaRPr>
        </a:p>
      </dgm:t>
    </dgm:pt>
    <dgm:pt modelId="{564B45F9-C649-4890-BE3D-E89AB01ABCEE}" type="parTrans" cxnId="{6E1A3A85-8A07-48C5-8D1B-731051D55416}">
      <dgm:prSet/>
      <dgm:spPr/>
      <dgm:t>
        <a:bodyPr/>
        <a:lstStyle/>
        <a:p>
          <a:endParaRPr lang="en-US"/>
        </a:p>
      </dgm:t>
    </dgm:pt>
    <dgm:pt modelId="{8EAC0386-2A07-4590-8845-AC92C218B19C}" type="sibTrans" cxnId="{6E1A3A85-8A07-48C5-8D1B-731051D55416}">
      <dgm:prSet/>
      <dgm:spPr/>
      <dgm:t>
        <a:bodyPr/>
        <a:lstStyle/>
        <a:p>
          <a:endParaRPr lang="en-US"/>
        </a:p>
      </dgm:t>
    </dgm:pt>
    <dgm:pt modelId="{2E17B7F3-E198-457D-9EB4-90799A486AF6}">
      <dgm:prSet/>
      <dgm:spPr/>
      <dgm:t>
        <a:bodyPr/>
        <a:lstStyle/>
        <a:p>
          <a:pPr algn="just" rtl="0"/>
          <a:r>
            <a:rPr lang="fr-FR" dirty="0" smtClean="0">
              <a:solidFill>
                <a:srgbClr val="003399"/>
              </a:solidFill>
            </a:rPr>
            <a:t>Quelles organisations des CER et au sein des Etats permettraient  une mise en œuvre efficace des réformes ?</a:t>
          </a:r>
          <a:endParaRPr lang="en-US" dirty="0">
            <a:solidFill>
              <a:srgbClr val="003399"/>
            </a:solidFill>
          </a:endParaRPr>
        </a:p>
      </dgm:t>
    </dgm:pt>
    <dgm:pt modelId="{87F09640-CFC5-423F-9CB3-B8CFF58E631D}" type="parTrans" cxnId="{4225714E-35C9-4CD4-BC2B-2C843CCA1881}">
      <dgm:prSet/>
      <dgm:spPr/>
      <dgm:t>
        <a:bodyPr/>
        <a:lstStyle/>
        <a:p>
          <a:endParaRPr lang="en-US"/>
        </a:p>
      </dgm:t>
    </dgm:pt>
    <dgm:pt modelId="{3C3DC686-BB25-4DC9-A7C5-2D46F64FE3E4}" type="sibTrans" cxnId="{4225714E-35C9-4CD4-BC2B-2C843CCA1881}">
      <dgm:prSet/>
      <dgm:spPr/>
      <dgm:t>
        <a:bodyPr/>
        <a:lstStyle/>
        <a:p>
          <a:endParaRPr lang="en-US"/>
        </a:p>
      </dgm:t>
    </dgm:pt>
    <dgm:pt modelId="{6F47C8E5-91A9-4946-92F5-EBEEAE629EFA}">
      <dgm:prSet/>
      <dgm:spPr/>
      <dgm:t>
        <a:bodyPr/>
        <a:lstStyle/>
        <a:p>
          <a:pPr algn="just" rtl="0"/>
          <a:r>
            <a:rPr lang="fr-FR" dirty="0" smtClean="0">
              <a:solidFill>
                <a:srgbClr val="003399"/>
              </a:solidFill>
            </a:rPr>
            <a:t>Comment et avec quels types d’appuis les partenaires techniques et financiers doivent-ils accompagner la réforme ?</a:t>
          </a:r>
          <a:endParaRPr lang="en-US" dirty="0">
            <a:solidFill>
              <a:srgbClr val="003399"/>
            </a:solidFill>
          </a:endParaRPr>
        </a:p>
      </dgm:t>
    </dgm:pt>
    <dgm:pt modelId="{BE142B9B-6341-4981-BCF4-EEF8EAEC653F}" type="parTrans" cxnId="{1BE427C4-65B4-4A01-B522-52E6E666162C}">
      <dgm:prSet/>
      <dgm:spPr/>
      <dgm:t>
        <a:bodyPr/>
        <a:lstStyle/>
        <a:p>
          <a:endParaRPr lang="en-US"/>
        </a:p>
      </dgm:t>
    </dgm:pt>
    <dgm:pt modelId="{134440E5-AEC8-46CB-89F2-45AF13C7E112}" type="sibTrans" cxnId="{1BE427C4-65B4-4A01-B522-52E6E666162C}">
      <dgm:prSet/>
      <dgm:spPr/>
      <dgm:t>
        <a:bodyPr/>
        <a:lstStyle/>
        <a:p>
          <a:endParaRPr lang="en-US"/>
        </a:p>
      </dgm:t>
    </dgm:pt>
    <dgm:pt modelId="{5744FE67-B28F-4A5C-B626-5E5D9F8E4EA8}" type="pres">
      <dgm:prSet presAssocID="{BF16DDA1-C40E-4F80-ADA0-8D5CEC4BD03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25B231B-82DE-473A-9061-7D561C53F5F7}" type="pres">
      <dgm:prSet presAssocID="{51826018-4C03-497B-9D55-A98B8CB0B7E4}" presName="parentText" presStyleLbl="node1" presStyleIdx="0" presStyleCnt="3" custScaleY="120620" custLinFactY="-19634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346AEE-E485-4FFE-9702-72E89F60F836}" type="pres">
      <dgm:prSet presAssocID="{8EAC0386-2A07-4590-8845-AC92C218B19C}" presName="spacer" presStyleCnt="0"/>
      <dgm:spPr/>
    </dgm:pt>
    <dgm:pt modelId="{D8DE4F2D-294B-4B87-AF46-B4FE9D887318}" type="pres">
      <dgm:prSet presAssocID="{2E17B7F3-E198-457D-9EB4-90799A486AF6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941F75-D731-463A-BECA-DD6A9A6F0E25}" type="pres">
      <dgm:prSet presAssocID="{3C3DC686-BB25-4DC9-A7C5-2D46F64FE3E4}" presName="spacer" presStyleCnt="0"/>
      <dgm:spPr/>
    </dgm:pt>
    <dgm:pt modelId="{1CDC5A09-49E3-4180-82B0-0305CF38C8FE}" type="pres">
      <dgm:prSet presAssocID="{6F47C8E5-91A9-4946-92F5-EBEEAE629EFA}" presName="parentText" presStyleLbl="node1" presStyleIdx="2" presStyleCnt="3" custLinFactY="19070" custLinFactNeighborX="813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A738F44-87A4-4EBD-895B-FCDA7DC9D3B2}" type="presOf" srcId="{6F47C8E5-91A9-4946-92F5-EBEEAE629EFA}" destId="{1CDC5A09-49E3-4180-82B0-0305CF38C8FE}" srcOrd="0" destOrd="0" presId="urn:microsoft.com/office/officeart/2005/8/layout/vList2"/>
    <dgm:cxn modelId="{E959749C-0A8A-41B0-8D25-9199112B3845}" type="presOf" srcId="{2E17B7F3-E198-457D-9EB4-90799A486AF6}" destId="{D8DE4F2D-294B-4B87-AF46-B4FE9D887318}" srcOrd="0" destOrd="0" presId="urn:microsoft.com/office/officeart/2005/8/layout/vList2"/>
    <dgm:cxn modelId="{6E1A3A85-8A07-48C5-8D1B-731051D55416}" srcId="{BF16DDA1-C40E-4F80-ADA0-8D5CEC4BD037}" destId="{51826018-4C03-497B-9D55-A98B8CB0B7E4}" srcOrd="0" destOrd="0" parTransId="{564B45F9-C649-4890-BE3D-E89AB01ABCEE}" sibTransId="{8EAC0386-2A07-4590-8845-AC92C218B19C}"/>
    <dgm:cxn modelId="{4225714E-35C9-4CD4-BC2B-2C843CCA1881}" srcId="{BF16DDA1-C40E-4F80-ADA0-8D5CEC4BD037}" destId="{2E17B7F3-E198-457D-9EB4-90799A486AF6}" srcOrd="1" destOrd="0" parTransId="{87F09640-CFC5-423F-9CB3-B8CFF58E631D}" sibTransId="{3C3DC686-BB25-4DC9-A7C5-2D46F64FE3E4}"/>
    <dgm:cxn modelId="{4577BE11-62D0-4C80-AE72-20E4A1ADBF92}" type="presOf" srcId="{51826018-4C03-497B-9D55-A98B8CB0B7E4}" destId="{725B231B-82DE-473A-9061-7D561C53F5F7}" srcOrd="0" destOrd="0" presId="urn:microsoft.com/office/officeart/2005/8/layout/vList2"/>
    <dgm:cxn modelId="{530317D9-C9CB-4EB5-91CA-F8FB68C3CCB9}" type="presOf" srcId="{BF16DDA1-C40E-4F80-ADA0-8D5CEC4BD037}" destId="{5744FE67-B28F-4A5C-B626-5E5D9F8E4EA8}" srcOrd="0" destOrd="0" presId="urn:microsoft.com/office/officeart/2005/8/layout/vList2"/>
    <dgm:cxn modelId="{1BE427C4-65B4-4A01-B522-52E6E666162C}" srcId="{BF16DDA1-C40E-4F80-ADA0-8D5CEC4BD037}" destId="{6F47C8E5-91A9-4946-92F5-EBEEAE629EFA}" srcOrd="2" destOrd="0" parTransId="{BE142B9B-6341-4981-BCF4-EEF8EAEC653F}" sibTransId="{134440E5-AEC8-46CB-89F2-45AF13C7E112}"/>
    <dgm:cxn modelId="{4F98B51E-015B-484A-BBED-4C781311E860}" type="presParOf" srcId="{5744FE67-B28F-4A5C-B626-5E5D9F8E4EA8}" destId="{725B231B-82DE-473A-9061-7D561C53F5F7}" srcOrd="0" destOrd="0" presId="urn:microsoft.com/office/officeart/2005/8/layout/vList2"/>
    <dgm:cxn modelId="{8E25C576-9247-48F2-99CB-5BB006EEBD7D}" type="presParOf" srcId="{5744FE67-B28F-4A5C-B626-5E5D9F8E4EA8}" destId="{EB346AEE-E485-4FFE-9702-72E89F60F836}" srcOrd="1" destOrd="0" presId="urn:microsoft.com/office/officeart/2005/8/layout/vList2"/>
    <dgm:cxn modelId="{14F75E5F-E541-4FF6-82E2-A1020DD45990}" type="presParOf" srcId="{5744FE67-B28F-4A5C-B626-5E5D9F8E4EA8}" destId="{D8DE4F2D-294B-4B87-AF46-B4FE9D887318}" srcOrd="2" destOrd="0" presId="urn:microsoft.com/office/officeart/2005/8/layout/vList2"/>
    <dgm:cxn modelId="{26497EE1-83FD-42EC-A91B-267EC8E8FF22}" type="presParOf" srcId="{5744FE67-B28F-4A5C-B626-5E5D9F8E4EA8}" destId="{39941F75-D731-463A-BECA-DD6A9A6F0E25}" srcOrd="3" destOrd="0" presId="urn:microsoft.com/office/officeart/2005/8/layout/vList2"/>
    <dgm:cxn modelId="{53413793-2D4E-4231-9768-323202D92CC3}" type="presParOf" srcId="{5744FE67-B28F-4A5C-B626-5E5D9F8E4EA8}" destId="{1CDC5A09-49E3-4180-82B0-0305CF38C8FE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42733" cy="46529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75553" y="1"/>
            <a:ext cx="3042733" cy="46529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74D5B8D-000C-40D9-84F2-CF7C6555A368}" type="datetimeFigureOut">
              <a:rPr lang="fr-FR"/>
              <a:pPr>
                <a:defRPr/>
              </a:pPr>
              <a:t>16/01/2014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839133"/>
            <a:ext cx="3042733" cy="46529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75553" y="8839133"/>
            <a:ext cx="3042733" cy="46529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E9C1765-63D6-475C-B0A0-A45FBE23154E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121298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42733" cy="46529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5553" y="1"/>
            <a:ext cx="3042733" cy="46529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FBBC6ED-C605-499D-BAEE-9B53D4561476}" type="datetimeFigureOut">
              <a:rPr lang="fr-FR"/>
              <a:pPr>
                <a:defRPr/>
              </a:pPr>
              <a:t>16/01/2014</a:t>
            </a:fld>
            <a:endParaRPr lang="fr-F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00088"/>
            <a:ext cx="5038725" cy="34877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66" y="4421064"/>
            <a:ext cx="5616596" cy="41876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fr-FR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9133"/>
            <a:ext cx="3042733" cy="46529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5553" y="8839133"/>
            <a:ext cx="3042733" cy="46529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209355D-37B9-472E-92C8-57E10E9C5208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962983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0600" y="698500"/>
            <a:ext cx="5038725" cy="3489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37BEC-CFA6-4124-B49A-DD98B78A1C64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029712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37BEC-CFA6-4124-B49A-DD98B78A1C64}" type="slidenum">
              <a:rPr lang="fr-FR" smtClean="0"/>
              <a:pPr/>
              <a:t>18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793136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37BEC-CFA6-4124-B49A-DD98B78A1C64}" type="slidenum">
              <a:rPr lang="fr-FR" smtClean="0"/>
              <a:pPr/>
              <a:t>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038642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9FDCD0B-8A2F-408A-A91A-D13313953097}" type="slidenum">
              <a:rPr lang="fr-FR" smtClean="0"/>
              <a:pPr>
                <a:defRPr/>
              </a:pPr>
              <a:t>21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431191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3891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9266AA-035D-44AD-952C-69F172470C2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791686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3891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9266AA-035D-44AD-952C-69F172470C2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416234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3891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9266AA-035D-44AD-952C-69F172470C2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775193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 smtClean="0"/>
          </a:p>
        </p:txBody>
      </p:sp>
      <p:sp>
        <p:nvSpPr>
          <p:cNvPr id="3891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9266AA-035D-44AD-952C-69F172470C2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763956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89013" y="696913"/>
            <a:ext cx="5041900" cy="34909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37BEC-CFA6-4124-B49A-DD98B78A1C64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979641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37BEC-CFA6-4124-B49A-DD98B78A1C64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9723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37BEC-CFA6-4124-B49A-DD98B78A1C64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025005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9FDCD0B-8A2F-408A-A91A-D13313953097}" type="slidenum">
              <a:rPr lang="fr-FR" smtClean="0"/>
              <a:pPr>
                <a:defRPr/>
              </a:pPr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215420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37BEC-CFA6-4124-B49A-DD98B78A1C64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074099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37BEC-CFA6-4124-B49A-DD98B78A1C64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693729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37BEC-CFA6-4124-B49A-DD98B78A1C64}" type="slidenum">
              <a:rPr lang="fr-FR" smtClean="0"/>
              <a:pPr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89897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9FDCD0B-8A2F-408A-A91A-D13313953097}" type="slidenum">
              <a:rPr lang="fr-FR" smtClean="0"/>
              <a:pPr>
                <a:defRPr/>
              </a:pPr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5591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8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131D84-537C-4EF3-85E4-3EC3727AA1D4}" type="datetime1">
              <a:rPr lang="en-US" smtClean="0"/>
              <a:pPr>
                <a:defRPr/>
              </a:pPr>
              <a:t>1/16/2014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Atelier NOMADE - 19 décembre 2013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064534-8C31-4AAF-951C-EB9C6AFAEFD5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D0F2FB-1D63-4667-A9FB-EDE0814C486A}" type="datetime1">
              <a:rPr lang="en-US" smtClean="0"/>
              <a:pPr>
                <a:defRPr/>
              </a:pPr>
              <a:t>1/16/2014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Atelier NOMADE - 19 décembre 2013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1091F0-FA44-451E-975A-368E7CE5C27B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51"/>
            <a:ext cx="2414588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8" y="274651"/>
            <a:ext cx="70786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0808AA-76CF-4A2D-B0C9-2713BCC10E35}" type="datetime1">
              <a:rPr lang="en-US" smtClean="0"/>
              <a:pPr>
                <a:defRPr/>
              </a:pPr>
              <a:t>1/16/2014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Atelier NOMADE - 19 décembre 2013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273E58-284C-42DD-B8B7-E82737FF9976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E6AFC4-A54C-4BFB-9AAC-25A689C6E8E7}" type="datetime1">
              <a:rPr lang="en-US" smtClean="0"/>
              <a:pPr>
                <a:defRPr/>
              </a:pPr>
              <a:t>1/16/2014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Atelier NOMADE - 19 décembre 2013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633080-F0CC-4F3E-A729-7F9997738BA8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  <p:sp>
        <p:nvSpPr>
          <p:cNvPr id="7" name="Line 9"/>
          <p:cNvSpPr>
            <a:spLocks noChangeShapeType="1"/>
          </p:cNvSpPr>
          <p:nvPr userDrawn="1"/>
        </p:nvSpPr>
        <p:spPr bwMode="auto">
          <a:xfrm flipH="1">
            <a:off x="600079" y="974725"/>
            <a:ext cx="8931275" cy="0"/>
          </a:xfrm>
          <a:prstGeom prst="line">
            <a:avLst/>
          </a:prstGeom>
          <a:noFill/>
          <a:ln w="25400">
            <a:solidFill>
              <a:srgbClr val="003399"/>
            </a:solidFill>
            <a:round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>
              <a:latin typeface="+mn-lt"/>
              <a:cs typeface="+mn-cs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1691" y="6545709"/>
            <a:ext cx="612000" cy="195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C:\Documents and Settings\Thymee\Mes documents\Eléments graphiques\Logo\PNUD_Logo-Bleu-Tagline-Bleu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2620" y="5877272"/>
            <a:ext cx="323224" cy="864000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 userDrawn="1"/>
        </p:nvSpPr>
        <p:spPr bwMode="auto">
          <a:xfrm>
            <a:off x="0" y="0"/>
            <a:ext cx="468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50000">
                <a:srgbClr val="B0C7E2"/>
              </a:gs>
              <a:gs pos="100000">
                <a:srgbClr val="E8EBF8"/>
              </a:gs>
              <a:gs pos="100000">
                <a:srgbClr val="F6F7FC"/>
              </a:gs>
              <a:gs pos="100000">
                <a:srgbClr val="FCFCFE"/>
              </a:gs>
            </a:gsLst>
            <a:lin ang="0" scaled="1"/>
            <a:tileRect/>
          </a:gra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1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BED83B-01BE-4D21-B886-7DBF72ED3662}" type="datetime1">
              <a:rPr lang="en-US" smtClean="0"/>
              <a:pPr>
                <a:defRPr/>
              </a:pPr>
              <a:t>1/16/2014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Atelier NOMADE - 19 décembre 2013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462372-547C-46EB-A463-79C686CC54C2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5" y="1600206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600206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3DD225-9940-40B9-9F9D-9465D2F19EC7}" type="datetime1">
              <a:rPr lang="en-US" smtClean="0"/>
              <a:pPr>
                <a:defRPr/>
              </a:pPr>
              <a:t>1/16/2014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Atelier NOMADE - 19 décembre 2013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B2E832-5923-4D19-AD14-6C47D88213B1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24B382-896A-475A-A0A4-561CCB3D5E29}" type="datetime1">
              <a:rPr lang="en-US" smtClean="0"/>
              <a:pPr>
                <a:defRPr/>
              </a:pPr>
              <a:t>1/16/2014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Atelier NOMADE - 19 décembre 2013</a:t>
            </a:r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234275-1894-43BE-8E05-E372A17F9646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A39B21-4BC9-4631-A744-E1E1A5B99F73}" type="datetime1">
              <a:rPr lang="en-US" smtClean="0"/>
              <a:pPr>
                <a:defRPr/>
              </a:pPr>
              <a:t>1/16/2014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Atelier NOMADE - 19 décembre 2013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2EE31B-C893-4384-A3D8-EAFEFEF67E37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564CE4-1E4A-48C1-8101-4BC84077BD6C}" type="datetime1">
              <a:rPr lang="en-US" smtClean="0"/>
              <a:pPr>
                <a:defRPr/>
              </a:pPr>
              <a:t>1/16/2014</a:t>
            </a:fld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Atelier NOMADE - 19 décembre 2013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2DE6E2-A61D-4C4C-8170-56FC86C3D786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63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56B46B-6A97-4FC4-A372-9842C367AA87}" type="datetime1">
              <a:rPr lang="en-US" smtClean="0"/>
              <a:pPr>
                <a:defRPr/>
              </a:pPr>
              <a:t>1/16/2014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Atelier NOMADE - 19 décembre 2013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74D2A5-5049-4812-BAED-90B8A05EA23C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3E389A-09C7-4C6F-BB33-88020476E81C}" type="datetime1">
              <a:rPr lang="en-US" smtClean="0"/>
              <a:pPr>
                <a:defRPr/>
              </a:pPr>
              <a:t>1/16/2014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Atelier NOMADE - 19 décembre 2013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E8B3B7-D95B-4352-956F-40CA10B4BFDB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6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35B8F27-6B9F-4E23-B715-D5FC712043C3}" type="datetime1">
              <a:rPr lang="en-US" smtClean="0"/>
              <a:pPr>
                <a:defRPr/>
              </a:pPr>
              <a:t>1/16/2014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6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fr-FR" dirty="0" smtClean="0"/>
              <a:t>Atelier NOMADE - 19 décembre 2013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6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1C8F055-3E82-4941-8E9D-F0185308C8D4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hyperlink" Target="mailto:daouda.kamano@undp.org" TargetMode="External"/><Relationship Id="rId4" Type="http://schemas.openxmlformats.org/officeDocument/2006/relationships/image" Target="../media/image4.png"/><Relationship Id="rId9" Type="http://schemas.openxmlformats.org/officeDocument/2006/relationships/image" Target="../media/image9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/>
          <p:cNvSpPr/>
          <p:nvPr/>
        </p:nvSpPr>
        <p:spPr bwMode="auto">
          <a:xfrm>
            <a:off x="7924800" y="4251424"/>
            <a:ext cx="1981200" cy="1219200"/>
          </a:xfrm>
          <a:prstGeom prst="rect">
            <a:avLst/>
          </a:prstGeom>
          <a:solidFill>
            <a:srgbClr val="E1EBFF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" charset="0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0" y="5291684"/>
            <a:ext cx="9906000" cy="1566316"/>
          </a:xfrm>
          <a:prstGeom prst="rect">
            <a:avLst/>
          </a:prstGeom>
          <a:solidFill>
            <a:srgbClr val="E1EBFF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" charset="0"/>
            </a:endParaRPr>
          </a:p>
        </p:txBody>
      </p:sp>
      <p:pic>
        <p:nvPicPr>
          <p:cNvPr id="44" name="Picture 43" descr="C:\Documents and Settings\Thymee\Mes documents\Icones OMD Afrique\ChildMortalitySma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29303" y="5764167"/>
            <a:ext cx="433311" cy="401145"/>
          </a:xfrm>
          <a:prstGeom prst="rect">
            <a:avLst/>
          </a:prstGeom>
          <a:noFill/>
        </p:spPr>
      </p:pic>
      <p:pic>
        <p:nvPicPr>
          <p:cNvPr id="45" name="Picture 44" descr="C:\Documents and Settings\Thymee\Mes documents\Icones OMD Afrique\EducationSmal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3017" y="5644057"/>
            <a:ext cx="358776" cy="521255"/>
          </a:xfrm>
          <a:prstGeom prst="rect">
            <a:avLst/>
          </a:prstGeom>
          <a:noFill/>
        </p:spPr>
      </p:pic>
      <p:pic>
        <p:nvPicPr>
          <p:cNvPr id="46" name="Picture 45" descr="C:\Documents and Settings\Thymee\Mes documents\Icones OMD Afrique\EmpowerWomanSmal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2201" y="5640549"/>
            <a:ext cx="481316" cy="524754"/>
          </a:xfrm>
          <a:prstGeom prst="rect">
            <a:avLst/>
          </a:prstGeom>
          <a:noFill/>
        </p:spPr>
      </p:pic>
      <p:pic>
        <p:nvPicPr>
          <p:cNvPr id="47" name="Picture 46" descr="C:\Documents and Settings\Thymee\Mes documents\Icones OMD Afrique\EnviromentSmall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53931" y="5590415"/>
            <a:ext cx="438363" cy="574897"/>
          </a:xfrm>
          <a:prstGeom prst="rect">
            <a:avLst/>
          </a:prstGeom>
          <a:noFill/>
        </p:spPr>
      </p:pic>
      <p:pic>
        <p:nvPicPr>
          <p:cNvPr id="48" name="Picture 47" descr="C:\Documents and Settings\Thymee\Mes documents\Icones OMD Afrique\GlobalPartnershipSmall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42697" y="5700021"/>
            <a:ext cx="358776" cy="465282"/>
          </a:xfrm>
          <a:prstGeom prst="rect">
            <a:avLst/>
          </a:prstGeom>
          <a:noFill/>
        </p:spPr>
      </p:pic>
      <p:pic>
        <p:nvPicPr>
          <p:cNvPr id="49" name="Picture 48" descr="C:\Documents and Settings\Thymee\Mes documents\Icones OMD Afrique\HIVandAIDSSmall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51883" y="5589249"/>
            <a:ext cx="378989" cy="576063"/>
          </a:xfrm>
          <a:prstGeom prst="rect">
            <a:avLst/>
          </a:prstGeom>
          <a:noFill/>
        </p:spPr>
      </p:pic>
      <p:sp>
        <p:nvSpPr>
          <p:cNvPr id="50" name="Line 9"/>
          <p:cNvSpPr>
            <a:spLocks noChangeShapeType="1"/>
          </p:cNvSpPr>
          <p:nvPr/>
        </p:nvSpPr>
        <p:spPr bwMode="auto">
          <a:xfrm flipH="1">
            <a:off x="0" y="5280124"/>
            <a:ext cx="7800000" cy="0"/>
          </a:xfrm>
          <a:prstGeom prst="line">
            <a:avLst/>
          </a:prstGeom>
          <a:noFill/>
          <a:ln w="25400">
            <a:solidFill>
              <a:srgbClr val="003399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 dirty="0"/>
          </a:p>
        </p:txBody>
      </p:sp>
      <p:pic>
        <p:nvPicPr>
          <p:cNvPr id="52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776215" y="4149031"/>
            <a:ext cx="2156619" cy="1162050"/>
          </a:xfrm>
          <a:prstGeom prst="rect">
            <a:avLst/>
          </a:prstGeom>
          <a:noFill/>
          <a:ln w="25400" cap="flat" cmpd="sng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416496" y="1052736"/>
            <a:ext cx="9204324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Aft>
                <a:spcPts val="600"/>
              </a:spcAft>
            </a:pPr>
            <a:r>
              <a:rPr lang="fr-FR" b="1" dirty="0" smtClean="0">
                <a:solidFill>
                  <a:srgbClr val="003399"/>
                </a:solidFill>
                <a:latin typeface="Myriad Pro"/>
              </a:rPr>
              <a:t>PROCESSUS D’HARMONISATION DU CADRE DE GESTION DES FINANCES </a:t>
            </a:r>
          </a:p>
          <a:p>
            <a:pPr eaLnBrk="0" hangingPunct="0">
              <a:spcAft>
                <a:spcPts val="600"/>
              </a:spcAft>
            </a:pPr>
            <a:r>
              <a:rPr lang="fr-FR" b="1" dirty="0" smtClean="0">
                <a:solidFill>
                  <a:srgbClr val="003399"/>
                </a:solidFill>
                <a:latin typeface="Myriad Pro"/>
              </a:rPr>
              <a:t>PUBLIQUES DANS LES ETATS MEMBRES DE L’UEMOA ET DE LA CEMAC</a:t>
            </a:r>
          </a:p>
          <a:p>
            <a:pPr eaLnBrk="0" hangingPunct="0">
              <a:spcAft>
                <a:spcPts val="600"/>
              </a:spcAft>
            </a:pPr>
            <a:r>
              <a:rPr lang="fr-FR" sz="1400" b="1" dirty="0" smtClean="0">
                <a:solidFill>
                  <a:srgbClr val="003399"/>
                </a:solidFill>
                <a:latin typeface="Myriad Pro"/>
              </a:rPr>
              <a:t>(19 Décembre 2013)</a:t>
            </a:r>
          </a:p>
          <a:p>
            <a:pPr eaLnBrk="0" hangingPunct="0">
              <a:spcAft>
                <a:spcPts val="600"/>
              </a:spcAft>
            </a:pPr>
            <a:r>
              <a:rPr lang="fr-FR" sz="1400" b="1" dirty="0" smtClean="0">
                <a:solidFill>
                  <a:srgbClr val="003399"/>
                </a:solidFill>
                <a:latin typeface="Myriad Pro"/>
              </a:rPr>
              <a:t>-----------------------------------</a:t>
            </a:r>
          </a:p>
          <a:p>
            <a:pPr eaLnBrk="0" hangingPunct="0">
              <a:spcAft>
                <a:spcPts val="600"/>
              </a:spcAft>
            </a:pPr>
            <a:r>
              <a:rPr lang="fr-FR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yriad Pro"/>
              </a:rPr>
              <a:t>Thème : le processus d’harmonisation du cadre de gestion des finances publiques</a:t>
            </a:r>
          </a:p>
          <a:p>
            <a:pPr eaLnBrk="0" hangingPunct="0">
              <a:spcAft>
                <a:spcPts val="600"/>
              </a:spcAft>
            </a:pPr>
            <a:r>
              <a:rPr lang="fr-FR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yriad Pro"/>
              </a:rPr>
              <a:t> au sein de l’UEMOA et de la CEMAC : une perspective régionale de mise en œuvre et d’appui</a:t>
            </a:r>
          </a:p>
          <a:p>
            <a:pPr eaLnBrk="0" hangingPunct="0">
              <a:spcAft>
                <a:spcPts val="600"/>
              </a:spcAft>
            </a:pPr>
            <a:endParaRPr lang="fr-FR" sz="2000" b="1" dirty="0" smtClean="0">
              <a:solidFill>
                <a:schemeClr val="tx2">
                  <a:lumMod val="60000"/>
                  <a:lumOff val="40000"/>
                </a:schemeClr>
              </a:solidFill>
              <a:latin typeface="Myriad Pro"/>
            </a:endParaRP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920552" y="3212976"/>
            <a:ext cx="8034337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endParaRPr lang="fr-FR" sz="1200" b="1" dirty="0" smtClean="0">
              <a:solidFill>
                <a:srgbClr val="003399"/>
              </a:solidFill>
              <a:latin typeface="Myriad Pro"/>
            </a:endParaRPr>
          </a:p>
          <a:p>
            <a:pPr algn="ctr" eaLnBrk="0" hangingPunct="0"/>
            <a:endParaRPr lang="fr-FR" sz="1200" b="1" dirty="0" smtClean="0">
              <a:solidFill>
                <a:srgbClr val="003399"/>
              </a:solidFill>
              <a:latin typeface="Myriad Pro"/>
            </a:endParaRPr>
          </a:p>
          <a:p>
            <a:pPr algn="ctr" eaLnBrk="0" hangingPunct="0"/>
            <a:r>
              <a:rPr lang="fr-FR" sz="1600" b="1" dirty="0" smtClean="0">
                <a:solidFill>
                  <a:srgbClr val="003399"/>
                </a:solidFill>
                <a:latin typeface="Myriad Pro"/>
              </a:rPr>
              <a:t>Daouda Kamano</a:t>
            </a:r>
          </a:p>
          <a:p>
            <a:pPr algn="ctr" eaLnBrk="0" hangingPunct="0"/>
            <a:r>
              <a:rPr lang="fr-FR" sz="1600" b="1" dirty="0" smtClean="0">
                <a:solidFill>
                  <a:srgbClr val="003399"/>
                </a:solidFill>
                <a:latin typeface="Myriad Pro"/>
              </a:rPr>
              <a:t>Conseiller technique régional Budget et Finances publiques</a:t>
            </a:r>
            <a:endParaRPr lang="fr-FR" sz="1600" b="1" dirty="0">
              <a:solidFill>
                <a:srgbClr val="003399"/>
              </a:solidFill>
              <a:latin typeface="Myriad Pro"/>
            </a:endParaRPr>
          </a:p>
          <a:p>
            <a:pPr algn="ctr"/>
            <a:r>
              <a:rPr lang="fr-FR" sz="1600" b="1" u="sng" dirty="0" smtClean="0">
                <a:hlinkClick r:id="rId10"/>
              </a:rPr>
              <a:t>daouda.kamano@undp.org</a:t>
            </a:r>
            <a:endParaRPr lang="fr-FR" sz="1600" dirty="0"/>
          </a:p>
          <a:p>
            <a:pPr algn="ctr"/>
            <a:r>
              <a:rPr lang="fr-FR" sz="1600" b="1" dirty="0"/>
              <a:t>(+221) 33 869 06 38  </a:t>
            </a:r>
          </a:p>
          <a:p>
            <a:pPr algn="ctr"/>
            <a:r>
              <a:rPr lang="fr-FR" sz="1600" b="1" dirty="0" smtClean="0"/>
              <a:t>(+221</a:t>
            </a:r>
            <a:r>
              <a:rPr lang="fr-FR" sz="1600" b="1" dirty="0"/>
              <a:t>) 77 </a:t>
            </a:r>
            <a:r>
              <a:rPr lang="fr-FR" sz="1600" b="1" dirty="0" smtClean="0"/>
              <a:t>619 09 64</a:t>
            </a:r>
            <a:endParaRPr lang="fr-FR" sz="1600" dirty="0"/>
          </a:p>
          <a:p>
            <a:r>
              <a:rPr lang="fr-FR" sz="1600" b="1" dirty="0"/>
              <a:t/>
            </a:r>
            <a:br>
              <a:rPr lang="fr-FR" sz="1600" b="1" dirty="0"/>
            </a:br>
            <a:endParaRPr lang="fr-FR" sz="1600" dirty="0">
              <a:solidFill>
                <a:srgbClr val="003399"/>
              </a:solidFill>
              <a:latin typeface="Myriad Pro"/>
            </a:endParaRPr>
          </a:p>
          <a:p>
            <a:pPr algn="ctr" eaLnBrk="0" hangingPunct="0"/>
            <a:endParaRPr lang="fr-FR" sz="1600" dirty="0">
              <a:solidFill>
                <a:srgbClr val="003399"/>
              </a:solidFill>
              <a:latin typeface="Myriad Pr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84515" y="188640"/>
            <a:ext cx="8915400" cy="864096"/>
          </a:xfrm>
        </p:spPr>
        <p:txBody>
          <a:bodyPr>
            <a:normAutofit fontScale="90000"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fr-FR" sz="2000" b="1" dirty="0" smtClean="0">
                <a:solidFill>
                  <a:srgbClr val="003399"/>
                </a:solidFill>
                <a:latin typeface="Myriad Pro" pitchFamily="34" charset="0"/>
              </a:rPr>
              <a:t>I - </a:t>
            </a:r>
            <a:r>
              <a:rPr lang="fr-FR" sz="2000" b="1" dirty="0" smtClean="0">
                <a:solidFill>
                  <a:srgbClr val="003399"/>
                </a:solidFill>
                <a:latin typeface="Myriad Pro"/>
              </a:rPr>
              <a:t>Les enjeux et défis d’une harmonisation sous régionale du cadre de gestion des finances publiques </a:t>
            </a:r>
            <a:r>
              <a:rPr lang="fr-FR" sz="2000" b="1" dirty="0" smtClean="0">
                <a:solidFill>
                  <a:srgbClr val="003399"/>
                </a:solidFill>
                <a:latin typeface="Myriad Pro" pitchFamily="34" charset="0"/>
              </a:rPr>
              <a:t> (4/7)</a:t>
            </a:r>
            <a:br>
              <a:rPr lang="fr-FR" sz="2000" b="1" dirty="0" smtClean="0">
                <a:solidFill>
                  <a:srgbClr val="003399"/>
                </a:solidFill>
                <a:latin typeface="Myriad Pro" pitchFamily="34" charset="0"/>
              </a:rPr>
            </a:br>
            <a:r>
              <a:rPr lang="fr-FR" sz="2000" b="1" dirty="0" smtClean="0">
                <a:solidFill>
                  <a:srgbClr val="003399"/>
                </a:solidFill>
                <a:latin typeface="Myriad Pro" pitchFamily="34" charset="0"/>
              </a:rPr>
              <a:t>							</a:t>
            </a:r>
            <a:r>
              <a:rPr lang="fr-FR" sz="2000" b="1" dirty="0" smtClean="0">
                <a:solidFill>
                  <a:srgbClr val="7030A0"/>
                </a:solidFill>
                <a:latin typeface="Myriad Pro" pitchFamily="34" charset="0"/>
              </a:rPr>
              <a:t>A – Les enjeux </a:t>
            </a:r>
            <a:endParaRPr lang="fr-FR" sz="1900" b="1" dirty="0">
              <a:solidFill>
                <a:srgbClr val="7030A0"/>
              </a:solidFill>
              <a:latin typeface="Myriad Pro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60512" y="1052736"/>
            <a:ext cx="9001001" cy="43204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fr-FR" sz="2400" b="1" dirty="0" smtClean="0"/>
              <a:t>	</a:t>
            </a:r>
            <a:r>
              <a:rPr lang="fr-FR" sz="1600" b="1" dirty="0" smtClean="0">
                <a:solidFill>
                  <a:schemeClr val="accent6">
                    <a:lumMod val="75000"/>
                  </a:schemeClr>
                </a:solidFill>
              </a:rPr>
              <a:t>Au-delà des aspects généraux les CHFP des deux CER visent plus précisément à :</a:t>
            </a:r>
            <a:endParaRPr lang="fr-FR" sz="20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endParaRPr lang="fr-FR" sz="2800" b="1" dirty="0" smtClean="0"/>
          </a:p>
          <a:p>
            <a:pPr>
              <a:buNone/>
            </a:pPr>
            <a:endParaRPr lang="fr-FR" sz="2800" b="1" dirty="0" smtClean="0"/>
          </a:p>
          <a:p>
            <a:pPr>
              <a:buNone/>
            </a:pPr>
            <a:endParaRPr lang="fr-FR" sz="2800" b="1" dirty="0" smtClean="0"/>
          </a:p>
          <a:p>
            <a:pPr>
              <a:buNone/>
            </a:pPr>
            <a:endParaRPr lang="fr-FR" sz="2800" b="1" dirty="0" smtClean="0"/>
          </a:p>
          <a:p>
            <a:pPr algn="just">
              <a:buNone/>
            </a:pPr>
            <a:endParaRPr lang="fr-FR" sz="1100" dirty="0" smtClean="0"/>
          </a:p>
          <a:p>
            <a:pPr algn="just">
              <a:buNone/>
            </a:pPr>
            <a:endParaRPr lang="fr-FR" sz="1100" dirty="0" smtClean="0"/>
          </a:p>
          <a:p>
            <a:pPr algn="just">
              <a:buNone/>
            </a:pPr>
            <a:endParaRPr lang="fr-FR" sz="1100" dirty="0" smtClean="0"/>
          </a:p>
          <a:p>
            <a:pPr algn="just">
              <a:buFont typeface="Wingdings" pitchFamily="2" charset="2"/>
              <a:buChar char="q"/>
            </a:pPr>
            <a:endParaRPr lang="fr-FR" sz="11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>
              <a:buFont typeface="Wingdings" pitchFamily="2" charset="2"/>
              <a:buChar char="q"/>
            </a:pPr>
            <a:endParaRPr lang="fr-FR" sz="11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>
              <a:buNone/>
            </a:pPr>
            <a:endParaRPr lang="fr-FR" sz="11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>
              <a:buNone/>
            </a:pPr>
            <a:endParaRPr lang="fr-FR" sz="11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fr-FR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560512" y="1556792"/>
            <a:ext cx="2670297" cy="720080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Renforcer l’efficacité de la dépense publique </a:t>
            </a:r>
            <a:endParaRPr lang="fr-FR" sz="1600" b="1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560512" y="2492896"/>
            <a:ext cx="2670297" cy="720080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Rénover la gestion publique</a:t>
            </a:r>
            <a:endParaRPr lang="fr-FR" sz="1600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560512" y="3356992"/>
            <a:ext cx="2670297" cy="720080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Améliorer la transparence budgétaire</a:t>
            </a:r>
            <a:endParaRPr lang="fr-FR" sz="1600" dirty="0"/>
          </a:p>
        </p:txBody>
      </p:sp>
      <p:sp>
        <p:nvSpPr>
          <p:cNvPr id="10" name="Rectangle à coins arrondis 9"/>
          <p:cNvSpPr/>
          <p:nvPr/>
        </p:nvSpPr>
        <p:spPr>
          <a:xfrm>
            <a:off x="560512" y="4221088"/>
            <a:ext cx="2670296" cy="720080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Introduire la pluri annualité dans la gestion publique</a:t>
            </a:r>
            <a:endParaRPr lang="fr-FR" sz="1600" dirty="0"/>
          </a:p>
        </p:txBody>
      </p:sp>
      <p:sp>
        <p:nvSpPr>
          <p:cNvPr id="11" name="Rectangle à coins arrondis 10"/>
          <p:cNvSpPr/>
          <p:nvPr/>
        </p:nvSpPr>
        <p:spPr>
          <a:xfrm>
            <a:off x="3584848" y="1556792"/>
            <a:ext cx="6006667" cy="72008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en passant d’une logique de moyen à une logique de résultat et en  mesurant l’action publique sous l’angle de la performance (Gestion axée sur les résultats- GAR) </a:t>
            </a:r>
            <a:r>
              <a:rPr lang="fr-FR" dirty="0" smtClean="0"/>
              <a:t>;</a:t>
            </a:r>
            <a:endParaRPr lang="fr-FR" dirty="0"/>
          </a:p>
        </p:txBody>
      </p:sp>
      <p:sp>
        <p:nvSpPr>
          <p:cNvPr id="12" name="Rectangle à coins arrondis 11"/>
          <p:cNvSpPr/>
          <p:nvPr/>
        </p:nvSpPr>
        <p:spPr>
          <a:xfrm>
            <a:off x="3584848" y="2492896"/>
            <a:ext cx="6006667" cy="72008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en accordant plus de liberté aux gestionnaires mais en assurant en contrepartie une plus grande responsabilisation de leurs actions</a:t>
            </a:r>
            <a:endParaRPr lang="fr-FR" sz="1600" dirty="0"/>
          </a:p>
        </p:txBody>
      </p:sp>
      <p:sp>
        <p:nvSpPr>
          <p:cNvPr id="13" name="Rectangle à coins arrondis 12"/>
          <p:cNvSpPr/>
          <p:nvPr/>
        </p:nvSpPr>
        <p:spPr>
          <a:xfrm>
            <a:off x="3656856" y="3356992"/>
            <a:ext cx="6006667" cy="64807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à travers une nomenclature plus lisible et des informations plus exhaustives </a:t>
            </a:r>
            <a:endParaRPr lang="fr-FR" sz="1600" dirty="0"/>
          </a:p>
        </p:txBody>
      </p:sp>
      <p:sp>
        <p:nvSpPr>
          <p:cNvPr id="14" name="Rectangle à coins arrondis 13"/>
          <p:cNvSpPr/>
          <p:nvPr/>
        </p:nvSpPr>
        <p:spPr>
          <a:xfrm>
            <a:off x="3584848" y="4149080"/>
            <a:ext cx="6006667" cy="86409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en systématisant l’approche à moyen terme dans la gestion et l’orientation des finances publiques et fixant une stratégie soutenable pour les finances publiques à moyen terme </a:t>
            </a:r>
          </a:p>
        </p:txBody>
      </p:sp>
      <p:sp>
        <p:nvSpPr>
          <p:cNvPr id="15" name="Rectangle à coins arrondis 14"/>
          <p:cNvSpPr/>
          <p:nvPr/>
        </p:nvSpPr>
        <p:spPr>
          <a:xfrm>
            <a:off x="560512" y="5085184"/>
            <a:ext cx="2670297" cy="720080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Renforcer les contrôles opérés sur les finances publiques</a:t>
            </a:r>
            <a:endParaRPr lang="fr-FR" sz="1600" dirty="0"/>
          </a:p>
        </p:txBody>
      </p:sp>
      <p:sp>
        <p:nvSpPr>
          <p:cNvPr id="16" name="Rectangle à coins arrondis 15"/>
          <p:cNvSpPr/>
          <p:nvPr/>
        </p:nvSpPr>
        <p:spPr>
          <a:xfrm>
            <a:off x="3584848" y="5157192"/>
            <a:ext cx="6045121" cy="64807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buNone/>
            </a:pPr>
            <a:r>
              <a:rPr lang="fr-FR" sz="1600" dirty="0" smtClean="0"/>
              <a:t>à travers une meilleure information des citoyens, des corps et institutions de contrôle et du Parlement</a:t>
            </a:r>
          </a:p>
        </p:txBody>
      </p:sp>
      <p:cxnSp>
        <p:nvCxnSpPr>
          <p:cNvPr id="18" name="Connecteur droit avec flèche 17"/>
          <p:cNvCxnSpPr/>
          <p:nvPr/>
        </p:nvCxnSpPr>
        <p:spPr>
          <a:xfrm>
            <a:off x="3296816" y="1916832"/>
            <a:ext cx="23402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/>
          <p:cNvCxnSpPr/>
          <p:nvPr/>
        </p:nvCxnSpPr>
        <p:spPr>
          <a:xfrm>
            <a:off x="3296816" y="2852936"/>
            <a:ext cx="23402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>
            <a:off x="3296816" y="3717032"/>
            <a:ext cx="23402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>
            <a:off x="3236809" y="4653136"/>
            <a:ext cx="23402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/>
          <p:nvPr/>
        </p:nvCxnSpPr>
        <p:spPr>
          <a:xfrm>
            <a:off x="3296816" y="5445224"/>
            <a:ext cx="23402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776536" y="5877272"/>
            <a:ext cx="8856984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fr-FR" sz="1600" b="1" dirty="0" smtClean="0">
                <a:solidFill>
                  <a:schemeClr val="accent6">
                    <a:lumMod val="75000"/>
                  </a:schemeClr>
                </a:solidFill>
              </a:rPr>
              <a:t>Les deux CHFP introduisent  ainsi de multiples innovations en termes de programmation, présentation du budget, nomenclature, modes de gestion, de contrôle</a:t>
            </a:r>
            <a:endParaRPr lang="en-US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63EC20C-EB0E-4021-AF0D-2A006300D47D}" type="datetime1">
              <a:rPr lang="en-US" smtClean="0"/>
              <a:pPr>
                <a:defRPr/>
              </a:pPr>
              <a:t>1/16/2014</a:t>
            </a:fld>
            <a:endParaRPr lang="fr-FR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633080-F0CC-4F3E-A729-7F9997738BA8}" type="slidenum">
              <a:rPr lang="fr-FR" smtClean="0"/>
              <a:pPr>
                <a:defRPr/>
              </a:pPr>
              <a:t>10</a:t>
            </a:fld>
            <a:endParaRPr lang="fr-FR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Atelier NOMADE - 19 décembre 2013</a:t>
            </a:r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04" y="0"/>
            <a:ext cx="8922196" cy="1052736"/>
          </a:xfrm>
        </p:spPr>
        <p:txBody>
          <a:bodyPr>
            <a:normAutofit/>
          </a:bodyPr>
          <a:lstStyle/>
          <a:p>
            <a:pPr algn="l"/>
            <a:r>
              <a:rPr lang="fr-FR" sz="2000" b="1" dirty="0" smtClean="0">
                <a:solidFill>
                  <a:srgbClr val="003399"/>
                </a:solidFill>
                <a:latin typeface="Myriad Pro" pitchFamily="34" charset="0"/>
              </a:rPr>
              <a:t>I - </a:t>
            </a:r>
            <a:r>
              <a:rPr lang="fr-FR" sz="2000" b="1" dirty="0" smtClean="0">
                <a:solidFill>
                  <a:srgbClr val="003399"/>
                </a:solidFill>
                <a:latin typeface="Myriad Pro"/>
              </a:rPr>
              <a:t>Les enjeux et défis d’une harmonisation sous régionale du cadre de gestion des finances publiques </a:t>
            </a:r>
            <a:r>
              <a:rPr lang="fr-FR" sz="2000" b="1" dirty="0" smtClean="0">
                <a:solidFill>
                  <a:srgbClr val="003399"/>
                </a:solidFill>
                <a:latin typeface="Myriad Pro" pitchFamily="34" charset="0"/>
              </a:rPr>
              <a:t> (5/7)</a:t>
            </a:r>
            <a:r>
              <a:rPr lang="fr-FR" sz="1600" b="1" dirty="0" smtClean="0">
                <a:solidFill>
                  <a:srgbClr val="003399"/>
                </a:solidFill>
                <a:latin typeface="Myriad Pro" pitchFamily="34" charset="0"/>
              </a:rPr>
              <a:t/>
            </a:r>
            <a:br>
              <a:rPr lang="fr-FR" sz="1600" b="1" dirty="0" smtClean="0">
                <a:solidFill>
                  <a:srgbClr val="003399"/>
                </a:solidFill>
                <a:latin typeface="Myriad Pro" pitchFamily="34" charset="0"/>
              </a:rPr>
            </a:br>
            <a:r>
              <a:rPr lang="fr-FR" sz="1600" b="1" dirty="0" smtClean="0">
                <a:solidFill>
                  <a:srgbClr val="003399"/>
                </a:solidFill>
                <a:latin typeface="Myriad Pro" pitchFamily="34" charset="0"/>
              </a:rPr>
              <a:t>							</a:t>
            </a:r>
            <a:r>
              <a:rPr lang="fr-FR" sz="2000" b="1" dirty="0" smtClean="0">
                <a:solidFill>
                  <a:srgbClr val="7030A0"/>
                </a:solidFill>
                <a:latin typeface="Myriad Pro" pitchFamily="34" charset="0"/>
              </a:rPr>
              <a:t>B – Les défis 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E6AFC4-A54C-4BFB-9AAC-25A689C6E8E7}" type="datetime1">
              <a:rPr lang="en-US" smtClean="0"/>
              <a:pPr>
                <a:defRPr/>
              </a:pPr>
              <a:t>1/16/2014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Atelier NOMADE - 19 décembre 2013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633080-F0CC-4F3E-A729-7F9997738BA8}" type="slidenum">
              <a:rPr lang="fr-FR" smtClean="0"/>
              <a:pPr>
                <a:defRPr/>
              </a:pPr>
              <a:t>11</a:t>
            </a:fld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776536" y="1052736"/>
            <a:ext cx="8784976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tabLst>
                <a:tab pos="269875" algn="l"/>
              </a:tabLst>
            </a:pPr>
            <a:r>
              <a:rPr lang="fr-FR" sz="24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Au plan stratégique :</a:t>
            </a:r>
            <a:endParaRPr lang="en-US" sz="6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76536" y="1628801"/>
            <a:ext cx="8712968" cy="429348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tabLst>
                <a:tab pos="269875" algn="l"/>
              </a:tabLst>
            </a:pPr>
            <a:r>
              <a:rPr lang="fr-FR" sz="2100" b="1" dirty="0" smtClean="0">
                <a:solidFill>
                  <a:srgbClr val="0033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Une réforme qui débute alors que la consolidation des fondamentaux des finances publiques des Etats est parfois en cours. </a:t>
            </a:r>
            <a:r>
              <a:rPr lang="fr-FR" sz="2100" b="1" dirty="0" smtClean="0">
                <a:solidFill>
                  <a:srgbClr val="003399"/>
                </a:solidFill>
              </a:rPr>
              <a:t>Les fondamentaux touchent :</a:t>
            </a:r>
          </a:p>
          <a:p>
            <a:pPr lvl="1">
              <a:buFontTx/>
              <a:buChar char="-"/>
              <a:tabLst>
                <a:tab pos="269875" algn="l"/>
              </a:tabLst>
            </a:pPr>
            <a:r>
              <a:rPr lang="fr-FR" sz="2100" b="1" dirty="0" smtClean="0">
                <a:solidFill>
                  <a:srgbClr val="003399"/>
                </a:solidFill>
              </a:rPr>
              <a:t> aux conditions de gouvernance ;</a:t>
            </a:r>
          </a:p>
          <a:p>
            <a:pPr lvl="1">
              <a:buFontTx/>
              <a:buChar char="-"/>
              <a:tabLst>
                <a:tab pos="269875" algn="l"/>
              </a:tabLst>
            </a:pPr>
            <a:r>
              <a:rPr lang="fr-FR" sz="2100" b="1" dirty="0" smtClean="0">
                <a:solidFill>
                  <a:srgbClr val="003399"/>
                </a:solidFill>
              </a:rPr>
              <a:t> à l’état du système de gestion des finances publiques ; et </a:t>
            </a:r>
          </a:p>
          <a:p>
            <a:pPr lvl="1">
              <a:buFontTx/>
              <a:buChar char="-"/>
              <a:tabLst>
                <a:tab pos="269875" algn="l"/>
              </a:tabLst>
            </a:pPr>
            <a:r>
              <a:rPr lang="fr-FR" sz="2100" b="1" dirty="0" smtClean="0">
                <a:solidFill>
                  <a:srgbClr val="003399"/>
                </a:solidFill>
              </a:rPr>
              <a:t> à la disponibilité des ressources humaines et financières.</a:t>
            </a:r>
            <a:endParaRPr lang="en-US" sz="2100" b="1" dirty="0" smtClean="0">
              <a:solidFill>
                <a:srgbClr val="003399"/>
              </a:solidFill>
            </a:endParaRPr>
          </a:p>
          <a:p>
            <a:pPr lvl="0">
              <a:tabLst>
                <a:tab pos="269875" algn="l"/>
              </a:tabLst>
            </a:pPr>
            <a:endParaRPr lang="fr-FR" sz="2100" b="1" dirty="0" smtClean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 lvl="0">
              <a:tabLst>
                <a:tab pos="269875" algn="l"/>
              </a:tabLst>
            </a:pPr>
            <a:r>
              <a:rPr lang="fr-FR" sz="2100" b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Cela fait peser des RISQUES, notamment :</a:t>
            </a:r>
          </a:p>
          <a:p>
            <a:pPr lvl="0">
              <a:tabLst>
                <a:tab pos="269875" algn="l"/>
              </a:tabLst>
            </a:pPr>
            <a:endParaRPr lang="fr-FR" sz="2100" b="1" dirty="0" smtClean="0">
              <a:solidFill>
                <a:srgbClr val="003399"/>
              </a:solidFill>
              <a:latin typeface="Calibri" pitchFamily="34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v"/>
              <a:tabLst>
                <a:tab pos="269875" algn="l"/>
              </a:tabLst>
            </a:pPr>
            <a:r>
              <a:rPr lang="fr-FR" sz="2100" b="1" dirty="0" smtClean="0">
                <a:solidFill>
                  <a:srgbClr val="003399"/>
                </a:solidFill>
                <a:latin typeface="Calibri" pitchFamily="34" charset="0"/>
                <a:cs typeface="Times New Roman" pitchFamily="18" charset="0"/>
              </a:rPr>
              <a:t>Difficulté décuplée  (capacité humaine au sein de l’administration) ;</a:t>
            </a:r>
          </a:p>
          <a:p>
            <a:pPr lvl="1">
              <a:buFont typeface="Wingdings" pitchFamily="2" charset="2"/>
              <a:buChar char="v"/>
              <a:tabLst>
                <a:tab pos="269875" algn="l"/>
              </a:tabLst>
            </a:pPr>
            <a:r>
              <a:rPr lang="fr-FR" sz="2100" b="1" dirty="0" smtClean="0">
                <a:solidFill>
                  <a:srgbClr val="003399"/>
                </a:solidFill>
                <a:latin typeface="Calibri" pitchFamily="34" charset="0"/>
                <a:cs typeface="Times New Roman" pitchFamily="18" charset="0"/>
              </a:rPr>
              <a:t>Faisabilité technique (cf. problématique des systèmes d’information) ;</a:t>
            </a:r>
          </a:p>
          <a:p>
            <a:pPr lvl="1">
              <a:buFont typeface="Wingdings" pitchFamily="2" charset="2"/>
              <a:buChar char="v"/>
              <a:tabLst>
                <a:tab pos="269875" algn="l"/>
              </a:tabLst>
            </a:pPr>
            <a:r>
              <a:rPr lang="fr-FR" sz="2100" b="1" dirty="0" smtClean="0">
                <a:solidFill>
                  <a:srgbClr val="003399"/>
                </a:solidFill>
                <a:latin typeface="Calibri" pitchFamily="34" charset="0"/>
                <a:cs typeface="Times New Roman" pitchFamily="18" charset="0"/>
              </a:rPr>
              <a:t>Séquencement de la réforme ;</a:t>
            </a:r>
          </a:p>
          <a:p>
            <a:pPr lvl="1">
              <a:buFont typeface="Wingdings" pitchFamily="2" charset="2"/>
              <a:buChar char="v"/>
              <a:tabLst>
                <a:tab pos="269875" algn="l"/>
              </a:tabLst>
            </a:pPr>
            <a:r>
              <a:rPr lang="fr-FR" sz="2100" b="1" dirty="0" smtClean="0">
                <a:solidFill>
                  <a:srgbClr val="003399"/>
                </a:solidFill>
                <a:latin typeface="Calibri" pitchFamily="34" charset="0"/>
                <a:cs typeface="Times New Roman" pitchFamily="18" charset="0"/>
              </a:rPr>
              <a:t>Crédibilité du calendrier de la réforme.</a:t>
            </a:r>
            <a:endParaRPr lang="en-US" sz="4400" dirty="0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04" y="0"/>
            <a:ext cx="8922196" cy="1052736"/>
          </a:xfrm>
        </p:spPr>
        <p:txBody>
          <a:bodyPr>
            <a:normAutofit/>
          </a:bodyPr>
          <a:lstStyle/>
          <a:p>
            <a:pPr algn="l"/>
            <a:r>
              <a:rPr lang="fr-FR" sz="2000" b="1" dirty="0" smtClean="0">
                <a:solidFill>
                  <a:srgbClr val="003399"/>
                </a:solidFill>
                <a:latin typeface="Myriad Pro" pitchFamily="34" charset="0"/>
              </a:rPr>
              <a:t>I - </a:t>
            </a:r>
            <a:r>
              <a:rPr lang="fr-FR" sz="2000" b="1" dirty="0" smtClean="0">
                <a:solidFill>
                  <a:srgbClr val="003399"/>
                </a:solidFill>
                <a:latin typeface="Myriad Pro"/>
              </a:rPr>
              <a:t>Les enjeux et défis d’une harmonisation sous régionale du cadre de gestion des finances publiques </a:t>
            </a:r>
            <a:r>
              <a:rPr lang="fr-FR" sz="2000" b="1" dirty="0" smtClean="0">
                <a:solidFill>
                  <a:srgbClr val="003399"/>
                </a:solidFill>
                <a:latin typeface="Myriad Pro" pitchFamily="34" charset="0"/>
              </a:rPr>
              <a:t> (6/7)</a:t>
            </a:r>
            <a:r>
              <a:rPr lang="fr-FR" sz="1600" b="1" dirty="0" smtClean="0">
                <a:solidFill>
                  <a:srgbClr val="003399"/>
                </a:solidFill>
                <a:latin typeface="Myriad Pro" pitchFamily="34" charset="0"/>
              </a:rPr>
              <a:t/>
            </a:r>
            <a:br>
              <a:rPr lang="fr-FR" sz="1600" b="1" dirty="0" smtClean="0">
                <a:solidFill>
                  <a:srgbClr val="003399"/>
                </a:solidFill>
                <a:latin typeface="Myriad Pro" pitchFamily="34" charset="0"/>
              </a:rPr>
            </a:br>
            <a:r>
              <a:rPr lang="fr-FR" sz="1600" b="1" dirty="0" smtClean="0">
                <a:solidFill>
                  <a:srgbClr val="003399"/>
                </a:solidFill>
                <a:latin typeface="Myriad Pro" pitchFamily="34" charset="0"/>
              </a:rPr>
              <a:t>							</a:t>
            </a:r>
            <a:r>
              <a:rPr lang="fr-FR" sz="2000" b="1" dirty="0" smtClean="0">
                <a:solidFill>
                  <a:srgbClr val="7030A0"/>
                </a:solidFill>
                <a:latin typeface="Myriad Pro" pitchFamily="34" charset="0"/>
              </a:rPr>
              <a:t>B – Les défis 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E6AFC4-A54C-4BFB-9AAC-25A689C6E8E7}" type="datetime1">
              <a:rPr lang="en-US" smtClean="0"/>
              <a:pPr>
                <a:defRPr/>
              </a:pPr>
              <a:t>1/16/2014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Atelier NOMADE - 19 décembre 2013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633080-F0CC-4F3E-A729-7F9997738BA8}" type="slidenum">
              <a:rPr lang="fr-FR" smtClean="0"/>
              <a:pPr>
                <a:defRPr/>
              </a:pPr>
              <a:t>12</a:t>
            </a:fld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776536" y="1052736"/>
            <a:ext cx="8784976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tabLst>
                <a:tab pos="269875" algn="l"/>
              </a:tabLst>
            </a:pPr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Au plan politique, administratif et institutionnel</a:t>
            </a:r>
            <a:endParaRPr lang="en-US" sz="6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76536" y="1628801"/>
            <a:ext cx="8712968" cy="473975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tabLst>
                <a:tab pos="269875" algn="l"/>
              </a:tabLst>
            </a:pPr>
            <a:r>
              <a:rPr lang="fr-FR" sz="1400" b="1" dirty="0" smtClean="0">
                <a:solidFill>
                  <a:srgbClr val="0033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Harmonisation impulsée par les CER : adoption du CHFP, fruit d'un compromis :</a:t>
            </a:r>
            <a:endParaRPr lang="en-US" dirty="0" smtClean="0">
              <a:solidFill>
                <a:srgbClr val="003399"/>
              </a:solidFill>
            </a:endParaRPr>
          </a:p>
          <a:p>
            <a:pPr lvl="1" eaLnBrk="0" hangingPunct="0">
              <a:buFontTx/>
              <a:buChar char="•"/>
              <a:tabLst>
                <a:tab pos="269875" algn="l"/>
              </a:tabLst>
            </a:pPr>
            <a:r>
              <a:rPr lang="fr-FR" sz="1200" dirty="0" smtClean="0">
                <a:solidFill>
                  <a:srgbClr val="0033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délais d’écriture de plus de 2 ans pour chaque zone avec l’aide du FMI/FAD</a:t>
            </a:r>
          </a:p>
          <a:p>
            <a:pPr lvl="1" eaLnBrk="0" hangingPunct="0">
              <a:tabLst>
                <a:tab pos="269875" algn="l"/>
              </a:tabLst>
            </a:pPr>
            <a:endParaRPr lang="en-US" sz="1600" dirty="0" smtClean="0">
              <a:solidFill>
                <a:srgbClr val="003399"/>
              </a:solidFill>
            </a:endParaRPr>
          </a:p>
          <a:p>
            <a:pPr lvl="0" eaLnBrk="0" hangingPunct="0">
              <a:tabLst>
                <a:tab pos="269875" algn="l"/>
              </a:tabLst>
            </a:pPr>
            <a:r>
              <a:rPr lang="fr-FR" sz="1400" b="1" dirty="0" smtClean="0">
                <a:solidFill>
                  <a:srgbClr val="0033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Diversité des Etats des deux zones d'intégration économique et monétaire :</a:t>
            </a:r>
            <a:endParaRPr lang="en-US" dirty="0" smtClean="0">
              <a:solidFill>
                <a:srgbClr val="003399"/>
              </a:solidFill>
            </a:endParaRPr>
          </a:p>
          <a:p>
            <a:pPr lvl="1" eaLnBrk="0" hangingPunct="0">
              <a:buFontTx/>
              <a:buChar char="•"/>
              <a:tabLst>
                <a:tab pos="269875" algn="l"/>
              </a:tabLst>
            </a:pPr>
            <a:r>
              <a:rPr lang="fr-FR" sz="1200" dirty="0" smtClean="0">
                <a:solidFill>
                  <a:srgbClr val="0033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Centrafrique , Guinée Bissau</a:t>
            </a:r>
            <a:endParaRPr lang="en-US" sz="1600" dirty="0" smtClean="0">
              <a:solidFill>
                <a:srgbClr val="003399"/>
              </a:solidFill>
            </a:endParaRPr>
          </a:p>
          <a:p>
            <a:pPr lvl="1" eaLnBrk="0" hangingPunct="0">
              <a:buFontTx/>
              <a:buChar char="•"/>
              <a:tabLst>
                <a:tab pos="269875" algn="l"/>
              </a:tabLst>
            </a:pPr>
            <a:r>
              <a:rPr lang="fr-FR" sz="1200" dirty="0" smtClean="0">
                <a:solidFill>
                  <a:srgbClr val="0033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Question de la traduction des textes  en langue officielle (Guinée équatoriale, Guinée Bissau, Tchad)</a:t>
            </a:r>
          </a:p>
          <a:p>
            <a:pPr lvl="1" eaLnBrk="0" hangingPunct="0">
              <a:tabLst>
                <a:tab pos="269875" algn="l"/>
              </a:tabLst>
            </a:pPr>
            <a:endParaRPr lang="en-US" sz="1600" dirty="0" smtClean="0">
              <a:solidFill>
                <a:srgbClr val="003399"/>
              </a:solidFill>
            </a:endParaRPr>
          </a:p>
          <a:p>
            <a:pPr lvl="0" eaLnBrk="0" hangingPunct="0">
              <a:tabLst>
                <a:tab pos="269875" algn="l"/>
              </a:tabLst>
            </a:pPr>
            <a:r>
              <a:rPr lang="fr-FR" sz="1400" b="1" dirty="0" smtClean="0">
                <a:solidFill>
                  <a:srgbClr val="0033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La volonté politique des Etats (ex. : retour sur la centralisation du pouvoir budgétaire) :</a:t>
            </a:r>
            <a:endParaRPr lang="en-US" dirty="0" smtClean="0">
              <a:solidFill>
                <a:srgbClr val="003399"/>
              </a:solidFill>
            </a:endParaRPr>
          </a:p>
          <a:p>
            <a:pPr lvl="1" eaLnBrk="0" hangingPunct="0">
              <a:buFontTx/>
              <a:buChar char="•"/>
              <a:tabLst>
                <a:tab pos="269875" algn="l"/>
              </a:tabLst>
            </a:pPr>
            <a:r>
              <a:rPr lang="fr-FR" sz="1200" dirty="0" smtClean="0">
                <a:solidFill>
                  <a:srgbClr val="0033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Burkina, Togo, Niger (pour la directive loi de finances)</a:t>
            </a:r>
            <a:endParaRPr lang="en-US" sz="1600" dirty="0" smtClean="0">
              <a:solidFill>
                <a:srgbClr val="003399"/>
              </a:solidFill>
            </a:endParaRPr>
          </a:p>
          <a:p>
            <a:pPr lvl="1" eaLnBrk="0" hangingPunct="0">
              <a:buFontTx/>
              <a:buChar char="•"/>
              <a:tabLst>
                <a:tab pos="269875" algn="l"/>
              </a:tabLst>
            </a:pPr>
            <a:r>
              <a:rPr lang="fr-FR" sz="1200" dirty="0" smtClean="0">
                <a:solidFill>
                  <a:srgbClr val="0033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Difficultés à créer des Cour des comptes (Côte Ivoire, Cameroun)</a:t>
            </a:r>
          </a:p>
          <a:p>
            <a:pPr lvl="1" eaLnBrk="0" hangingPunct="0">
              <a:tabLst>
                <a:tab pos="269875" algn="l"/>
              </a:tabLst>
            </a:pPr>
            <a:endParaRPr lang="en-US" sz="1600" dirty="0" smtClean="0">
              <a:solidFill>
                <a:srgbClr val="003399"/>
              </a:solidFill>
            </a:endParaRPr>
          </a:p>
          <a:p>
            <a:pPr lvl="0" eaLnBrk="0" hangingPunct="0">
              <a:tabLst>
                <a:tab pos="269875" algn="l"/>
              </a:tabLst>
            </a:pPr>
            <a:r>
              <a:rPr lang="fr-FR" sz="1400" b="1" dirty="0" smtClean="0">
                <a:solidFill>
                  <a:srgbClr val="0033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Nouveaux modes de gestion impliquant des responsabilités nouvelles et des sanctions pour les gestionnaires :</a:t>
            </a:r>
            <a:endParaRPr lang="en-US" dirty="0" smtClean="0">
              <a:solidFill>
                <a:srgbClr val="003399"/>
              </a:solidFill>
            </a:endParaRPr>
          </a:p>
          <a:p>
            <a:pPr lvl="1" eaLnBrk="0" hangingPunct="0">
              <a:buFontTx/>
              <a:buChar char="•"/>
              <a:tabLst>
                <a:tab pos="269875" algn="l"/>
              </a:tabLst>
            </a:pPr>
            <a:r>
              <a:rPr lang="fr-FR" sz="1200" dirty="0" smtClean="0">
                <a:solidFill>
                  <a:srgbClr val="0033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Enumération des fautes de gestion, fongibilité, PAP et RAP</a:t>
            </a:r>
          </a:p>
          <a:p>
            <a:pPr lvl="0" eaLnBrk="0" hangingPunct="0">
              <a:tabLst>
                <a:tab pos="269875" algn="l"/>
              </a:tabLst>
            </a:pPr>
            <a:endParaRPr lang="fr-FR" sz="1400" b="1" dirty="0" smtClean="0">
              <a:solidFill>
                <a:srgbClr val="003399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hangingPunct="0">
              <a:tabLst>
                <a:tab pos="269875" algn="l"/>
              </a:tabLst>
            </a:pPr>
            <a:r>
              <a:rPr lang="fr-FR" sz="1400" b="1" dirty="0" smtClean="0">
                <a:solidFill>
                  <a:srgbClr val="0033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Renforcement du contrôle de l'activité administrative et politique :</a:t>
            </a:r>
            <a:endParaRPr lang="en-US" dirty="0" smtClean="0">
              <a:solidFill>
                <a:srgbClr val="003399"/>
              </a:solidFill>
            </a:endParaRPr>
          </a:p>
          <a:p>
            <a:pPr lvl="1" eaLnBrk="0" hangingPunct="0">
              <a:buFontTx/>
              <a:buChar char="•"/>
              <a:tabLst>
                <a:tab pos="269875" algn="l"/>
              </a:tabLst>
            </a:pPr>
            <a:r>
              <a:rPr lang="fr-FR" sz="1200" dirty="0" smtClean="0">
                <a:solidFill>
                  <a:srgbClr val="0033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Cour des comptes,  Parlement</a:t>
            </a:r>
          </a:p>
          <a:p>
            <a:pPr lvl="1" eaLnBrk="0" hangingPunct="0">
              <a:tabLst>
                <a:tab pos="269875" algn="l"/>
              </a:tabLst>
            </a:pPr>
            <a:endParaRPr lang="en-US" sz="1600" dirty="0" smtClean="0">
              <a:solidFill>
                <a:srgbClr val="003399"/>
              </a:solidFill>
            </a:endParaRPr>
          </a:p>
          <a:p>
            <a:pPr lvl="0" eaLnBrk="0" hangingPunct="0">
              <a:tabLst>
                <a:tab pos="269875" algn="l"/>
              </a:tabLst>
            </a:pPr>
            <a:r>
              <a:rPr lang="fr-FR" sz="1400" b="1" dirty="0" smtClean="0">
                <a:solidFill>
                  <a:srgbClr val="0033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La réforme implique la refonte/prise de nombreux textes juridiques financiers dans un temps court </a:t>
            </a:r>
          </a:p>
          <a:p>
            <a:pPr lvl="0" eaLnBrk="0" hangingPunct="0">
              <a:tabLst>
                <a:tab pos="269875" algn="l"/>
              </a:tabLst>
            </a:pPr>
            <a:endParaRPr lang="en-US" dirty="0" smtClean="0">
              <a:solidFill>
                <a:srgbClr val="003399"/>
              </a:solidFill>
            </a:endParaRPr>
          </a:p>
          <a:p>
            <a:pPr lvl="0" eaLnBrk="0" hangingPunct="0">
              <a:tabLst>
                <a:tab pos="269875" algn="l"/>
              </a:tabLst>
            </a:pPr>
            <a:r>
              <a:rPr lang="fr-FR" sz="1400" b="1" dirty="0" smtClean="0">
                <a:solidFill>
                  <a:srgbClr val="0033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Des réorganisations de l'administration induites par la réforme :</a:t>
            </a:r>
            <a:endParaRPr lang="en-US" dirty="0" smtClean="0">
              <a:solidFill>
                <a:srgbClr val="003399"/>
              </a:solidFill>
            </a:endParaRPr>
          </a:p>
          <a:p>
            <a:pPr lvl="1" eaLnBrk="0" hangingPunct="0">
              <a:buFontTx/>
              <a:buChar char="•"/>
              <a:tabLst>
                <a:tab pos="269875" algn="l"/>
              </a:tabLst>
            </a:pPr>
            <a:r>
              <a:rPr lang="fr-FR" sz="1200" dirty="0" smtClean="0">
                <a:solidFill>
                  <a:srgbClr val="0033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Structuration du budget sous forme de programmes, Contrôle financier, Ordonnateurs  principaux délégués, budget d’investissement (Plan vs Finances)</a:t>
            </a:r>
            <a:endParaRPr lang="en-US" sz="4000" dirty="0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04" y="0"/>
            <a:ext cx="8922196" cy="1052736"/>
          </a:xfrm>
        </p:spPr>
        <p:txBody>
          <a:bodyPr>
            <a:normAutofit/>
          </a:bodyPr>
          <a:lstStyle/>
          <a:p>
            <a:pPr algn="l"/>
            <a:r>
              <a:rPr lang="fr-FR" sz="2000" b="1" dirty="0" smtClean="0">
                <a:solidFill>
                  <a:srgbClr val="003399"/>
                </a:solidFill>
                <a:latin typeface="Myriad Pro" pitchFamily="34" charset="0"/>
              </a:rPr>
              <a:t>I - </a:t>
            </a:r>
            <a:r>
              <a:rPr lang="fr-FR" sz="2000" b="1" dirty="0" smtClean="0">
                <a:solidFill>
                  <a:srgbClr val="003399"/>
                </a:solidFill>
                <a:latin typeface="Myriad Pro"/>
              </a:rPr>
              <a:t>Les enjeux et défis d’une harmonisation sous régionale du cadre de gestion des finances publiques </a:t>
            </a:r>
            <a:r>
              <a:rPr lang="fr-FR" sz="2000" b="1" dirty="0" smtClean="0">
                <a:solidFill>
                  <a:srgbClr val="003399"/>
                </a:solidFill>
                <a:latin typeface="Myriad Pro" pitchFamily="34" charset="0"/>
              </a:rPr>
              <a:t> (7/7)</a:t>
            </a:r>
            <a:r>
              <a:rPr lang="fr-FR" sz="1600" b="1" dirty="0" smtClean="0">
                <a:solidFill>
                  <a:srgbClr val="003399"/>
                </a:solidFill>
                <a:latin typeface="Myriad Pro" pitchFamily="34" charset="0"/>
              </a:rPr>
              <a:t/>
            </a:r>
            <a:br>
              <a:rPr lang="fr-FR" sz="1600" b="1" dirty="0" smtClean="0">
                <a:solidFill>
                  <a:srgbClr val="003399"/>
                </a:solidFill>
                <a:latin typeface="Myriad Pro" pitchFamily="34" charset="0"/>
              </a:rPr>
            </a:br>
            <a:r>
              <a:rPr lang="fr-FR" sz="1600" b="1" dirty="0" smtClean="0">
                <a:solidFill>
                  <a:srgbClr val="003399"/>
                </a:solidFill>
                <a:latin typeface="Myriad Pro" pitchFamily="34" charset="0"/>
              </a:rPr>
              <a:t>							</a:t>
            </a:r>
            <a:r>
              <a:rPr lang="fr-FR" sz="2000" b="1" dirty="0" smtClean="0">
                <a:solidFill>
                  <a:srgbClr val="7030A0"/>
                </a:solidFill>
                <a:latin typeface="Myriad Pro" pitchFamily="34" charset="0"/>
              </a:rPr>
              <a:t>B – Les défis 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E6AFC4-A54C-4BFB-9AAC-25A689C6E8E7}" type="datetime1">
              <a:rPr lang="en-US" smtClean="0"/>
              <a:pPr>
                <a:defRPr/>
              </a:pPr>
              <a:t>1/16/2014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Atelier NOMADE - 19 décembre 2013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633080-F0CC-4F3E-A729-7F9997738BA8}" type="slidenum">
              <a:rPr lang="fr-FR" smtClean="0"/>
              <a:pPr>
                <a:defRPr/>
              </a:pPr>
              <a:t>13</a:t>
            </a:fld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776536" y="1052736"/>
            <a:ext cx="8784976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tabLst>
                <a:tab pos="269875" algn="l"/>
              </a:tabLst>
            </a:pPr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Au plan de la culture administrative, humain et technique :</a:t>
            </a:r>
            <a:endParaRPr lang="en-US" sz="6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76536" y="1628801"/>
            <a:ext cx="8712968" cy="455201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b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2400" b="1" dirty="0" smtClean="0">
                <a:solidFill>
                  <a:srgbClr val="003399"/>
                </a:solidFill>
                <a:ea typeface="Times New Roman"/>
                <a:cs typeface="Calibri"/>
              </a:rPr>
              <a:t>Passage à un paradigme nouveau depuis les indépendances </a:t>
            </a:r>
            <a:r>
              <a:rPr lang="fr-FR" sz="2400" dirty="0" smtClean="0">
                <a:solidFill>
                  <a:srgbClr val="003399"/>
                </a:solidFill>
                <a:ea typeface="Times New Roman"/>
                <a:cs typeface="Calibri"/>
              </a:rPr>
              <a:t>(la performance de gestion) </a:t>
            </a:r>
            <a:endParaRPr lang="en-US" sz="2400" b="1" dirty="0" smtClean="0">
              <a:solidFill>
                <a:srgbClr val="003399"/>
              </a:solidFill>
              <a:ea typeface="Calibri"/>
              <a:cs typeface="Times New Roman"/>
            </a:endParaRPr>
          </a:p>
          <a:p>
            <a:pPr fontAlgn="b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2400" dirty="0" smtClean="0">
                <a:solidFill>
                  <a:srgbClr val="003399"/>
                </a:solidFill>
                <a:ea typeface="Times New Roman"/>
                <a:cs typeface="Calibri"/>
              </a:rPr>
              <a:t>      </a:t>
            </a:r>
            <a:r>
              <a:rPr lang="fr-FR" sz="2000" dirty="0" smtClean="0">
                <a:solidFill>
                  <a:srgbClr val="003399"/>
                </a:solidFill>
                <a:ea typeface="Times New Roman"/>
                <a:cs typeface="Calibri"/>
              </a:rPr>
              <a:t>Rappels :  i) échec  des réformes de 1ère génération ; ii) expérience mitigée pour l'IPPTE et les DSRP</a:t>
            </a:r>
            <a:endParaRPr lang="fr-FR" sz="2400" dirty="0" smtClean="0">
              <a:solidFill>
                <a:srgbClr val="003399"/>
              </a:solidFill>
              <a:ea typeface="Times New Roman"/>
              <a:cs typeface="Calibri"/>
            </a:endParaRPr>
          </a:p>
          <a:p>
            <a:pPr fontAlgn="b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2400" dirty="0" smtClean="0">
              <a:solidFill>
                <a:srgbClr val="003399"/>
              </a:solidFill>
              <a:ea typeface="Calibri"/>
              <a:cs typeface="Times New Roman"/>
            </a:endParaRPr>
          </a:p>
          <a:p>
            <a:pPr fontAlgn="b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2400" b="1" dirty="0" smtClean="0">
                <a:solidFill>
                  <a:srgbClr val="003399"/>
                </a:solidFill>
                <a:ea typeface="Times New Roman"/>
                <a:cs typeface="Calibri"/>
              </a:rPr>
              <a:t>Besoins massifs de formation au sein de l'administration :           </a:t>
            </a:r>
            <a:r>
              <a:rPr lang="fr-FR" sz="2000" dirty="0" smtClean="0">
                <a:solidFill>
                  <a:srgbClr val="003399"/>
                </a:solidFill>
                <a:ea typeface="Times New Roman"/>
                <a:cs typeface="Calibri"/>
              </a:rPr>
              <a:t>probablement une des clés du succès.</a:t>
            </a:r>
            <a:endParaRPr lang="fr-FR" sz="2400" dirty="0" smtClean="0">
              <a:solidFill>
                <a:srgbClr val="003399"/>
              </a:solidFill>
              <a:ea typeface="Times New Roman"/>
              <a:cs typeface="Calibri"/>
            </a:endParaRPr>
          </a:p>
          <a:p>
            <a:pPr fontAlgn="b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2400" b="1" dirty="0" smtClean="0">
              <a:solidFill>
                <a:srgbClr val="003399"/>
              </a:solidFill>
              <a:ea typeface="Calibri"/>
              <a:cs typeface="Times New Roman"/>
            </a:endParaRPr>
          </a:p>
          <a:p>
            <a:pPr font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2400" b="1" dirty="0" smtClean="0">
                <a:solidFill>
                  <a:srgbClr val="003399"/>
                </a:solidFill>
                <a:ea typeface="Times New Roman"/>
                <a:cs typeface="Calibri"/>
              </a:rPr>
              <a:t>Nombre importants de nouveaux concepts/outils et complexité de certaines réformes </a:t>
            </a:r>
          </a:p>
          <a:p>
            <a:pPr font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2000" dirty="0" smtClean="0">
                <a:solidFill>
                  <a:srgbClr val="003399"/>
                </a:solidFill>
                <a:ea typeface="Times New Roman"/>
                <a:cs typeface="Calibri"/>
              </a:rPr>
              <a:t>        DPBEP en UEMOA ou comptabilité en droits constatés, plafond d’emplois.</a:t>
            </a:r>
            <a:endParaRPr lang="en-US" sz="2400" dirty="0">
              <a:solidFill>
                <a:srgbClr val="003399"/>
              </a:solidFill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fr-FR" sz="3600" b="1" dirty="0" smtClean="0">
                <a:solidFill>
                  <a:srgbClr val="003399"/>
                </a:solidFill>
                <a:latin typeface="Myriad Pro"/>
              </a:rPr>
              <a:t>Plan de la présentation</a:t>
            </a:r>
            <a:endParaRPr lang="fr-FR" sz="3600" dirty="0" smtClean="0">
              <a:solidFill>
                <a:srgbClr val="003399"/>
              </a:solidFill>
              <a:latin typeface="Myriad Pro"/>
            </a:endParaRPr>
          </a:p>
        </p:txBody>
      </p:sp>
      <p:sp>
        <p:nvSpPr>
          <p:cNvPr id="5123" name="Espace réservé de la date 3"/>
          <p:cNvSpPr>
            <a:spLocks noGrp="1"/>
          </p:cNvSpPr>
          <p:nvPr>
            <p:ph type="dt" sz="half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41EA151A-FA16-43D3-871E-5A0F36F49537}" type="datetime1">
              <a:rPr lang="en-US" smtClean="0">
                <a:latin typeface="Myriad Pro"/>
              </a:rPr>
              <a:pPr>
                <a:defRPr/>
              </a:pPr>
              <a:t>1/16/2014</a:t>
            </a:fld>
            <a:endParaRPr lang="fr-FR" dirty="0" smtClean="0">
              <a:latin typeface="Myriad Pro"/>
            </a:endParaRPr>
          </a:p>
        </p:txBody>
      </p:sp>
      <p:sp>
        <p:nvSpPr>
          <p:cNvPr id="5124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>
            <a:off x="3296816" y="6093296"/>
            <a:ext cx="6120680" cy="544513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fr-FR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yriad Pro"/>
              </a:rPr>
              <a:t>Atelier NOMADE - 19 décembre 2013</a:t>
            </a:r>
            <a:endParaRPr lang="fr-FR" dirty="0" smtClean="0">
              <a:latin typeface="Myriad Pro"/>
            </a:endParaRPr>
          </a:p>
        </p:txBody>
      </p:sp>
      <p:sp>
        <p:nvSpPr>
          <p:cNvPr id="5125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5F12573-94A4-4E85-A1F4-DC99747E1212}" type="slidenum">
              <a:rPr lang="fr-FR" smtClean="0">
                <a:latin typeface="Myriad Pro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fr-FR" dirty="0" smtClean="0">
              <a:latin typeface="Myriad Pro"/>
            </a:endParaRPr>
          </a:p>
        </p:txBody>
      </p:sp>
      <p:grpSp>
        <p:nvGrpSpPr>
          <p:cNvPr id="2" name="Groupe 20"/>
          <p:cNvGrpSpPr>
            <a:grpSpLocks/>
          </p:cNvGrpSpPr>
          <p:nvPr/>
        </p:nvGrpSpPr>
        <p:grpSpPr bwMode="auto">
          <a:xfrm>
            <a:off x="632520" y="1412776"/>
            <a:ext cx="8929116" cy="4248472"/>
            <a:chOff x="582815" y="1268760"/>
            <a:chExt cx="9053526" cy="3435258"/>
          </a:xfrm>
        </p:grpSpPr>
        <p:sp>
          <p:nvSpPr>
            <p:cNvPr id="5130" name="Rectangle 10"/>
            <p:cNvSpPr>
              <a:spLocks noChangeArrowheads="1"/>
            </p:cNvSpPr>
            <p:nvPr/>
          </p:nvSpPr>
          <p:spPr bwMode="auto">
            <a:xfrm>
              <a:off x="584200" y="1268760"/>
              <a:ext cx="1254369" cy="779712"/>
            </a:xfrm>
            <a:prstGeom prst="rect">
              <a:avLst/>
            </a:prstGeom>
            <a:solidFill>
              <a:srgbClr val="003399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2726" tIns="62726" rIns="62726" bIns="62726" anchor="ctr"/>
            <a:lstStyle/>
            <a:p>
              <a:pPr algn="ctr" defTabSz="708025" eaLnBrk="0" hangingPunct="0">
                <a:lnSpc>
                  <a:spcPct val="90000"/>
                </a:lnSpc>
              </a:pPr>
              <a:r>
                <a:rPr lang="fr-BE" sz="2400" b="1" dirty="0">
                  <a:solidFill>
                    <a:schemeClr val="bg1"/>
                  </a:solidFill>
                  <a:latin typeface="Myriad Pro" pitchFamily="34" charset="0"/>
                </a:rPr>
                <a:t>I</a:t>
              </a:r>
            </a:p>
          </p:txBody>
        </p:sp>
        <p:sp>
          <p:nvSpPr>
            <p:cNvPr id="5131" name="Rectangle 11"/>
            <p:cNvSpPr>
              <a:spLocks noChangeArrowheads="1"/>
            </p:cNvSpPr>
            <p:nvPr/>
          </p:nvSpPr>
          <p:spPr bwMode="auto">
            <a:xfrm>
              <a:off x="1897144" y="1268760"/>
              <a:ext cx="7739197" cy="779713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79663" tIns="39832" rIns="79663" bIns="39832" anchor="ctr"/>
            <a:lstStyle/>
            <a:p>
              <a:r>
                <a:rPr lang="fr-FR" sz="2000" b="1" dirty="0" smtClean="0">
                  <a:solidFill>
                    <a:srgbClr val="003399"/>
                  </a:solidFill>
                  <a:latin typeface="Myriad Pro" pitchFamily="34" charset="0"/>
                </a:rPr>
                <a:t>Les enjeux et d’une harmonisation sous régionale du cadre de gestion des finances publiques</a:t>
              </a:r>
              <a:endParaRPr lang="fr-FR" sz="1900" b="1" dirty="0">
                <a:solidFill>
                  <a:schemeClr val="tx2">
                    <a:lumMod val="50000"/>
                  </a:schemeClr>
                </a:solidFill>
                <a:latin typeface="Myriad Pro" pitchFamily="34" charset="0"/>
              </a:endParaRPr>
            </a:p>
          </p:txBody>
        </p:sp>
        <p:sp>
          <p:nvSpPr>
            <p:cNvPr id="5132" name="Rectangle 10"/>
            <p:cNvSpPr>
              <a:spLocks noChangeArrowheads="1"/>
            </p:cNvSpPr>
            <p:nvPr/>
          </p:nvSpPr>
          <p:spPr bwMode="auto">
            <a:xfrm>
              <a:off x="582815" y="2169335"/>
              <a:ext cx="1255754" cy="1260805"/>
            </a:xfrm>
            <a:prstGeom prst="rect">
              <a:avLst/>
            </a:prstGeom>
            <a:solidFill>
              <a:srgbClr val="003399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2726" tIns="62726" rIns="62726" bIns="62726" anchor="ctr"/>
            <a:lstStyle/>
            <a:p>
              <a:pPr algn="ctr" defTabSz="708025" eaLnBrk="0" hangingPunct="0">
                <a:lnSpc>
                  <a:spcPct val="90000"/>
                </a:lnSpc>
              </a:pPr>
              <a:r>
                <a:rPr lang="fr-BE" sz="2400" b="1" dirty="0" smtClean="0">
                  <a:solidFill>
                    <a:schemeClr val="bg1"/>
                  </a:solidFill>
                  <a:latin typeface="Myriad Pro" pitchFamily="34" charset="0"/>
                </a:rPr>
                <a:t>II</a:t>
              </a:r>
              <a:endParaRPr lang="fr-BE" sz="2400" b="1" dirty="0">
                <a:solidFill>
                  <a:schemeClr val="bg1"/>
                </a:solidFill>
                <a:latin typeface="Myriad Pro" pitchFamily="34" charset="0"/>
              </a:endParaRPr>
            </a:p>
          </p:txBody>
        </p:sp>
        <p:sp>
          <p:nvSpPr>
            <p:cNvPr id="5133" name="Rectangle 11"/>
            <p:cNvSpPr>
              <a:spLocks noChangeArrowheads="1"/>
            </p:cNvSpPr>
            <p:nvPr/>
          </p:nvSpPr>
          <p:spPr bwMode="auto">
            <a:xfrm>
              <a:off x="1908326" y="2146363"/>
              <a:ext cx="7728014" cy="126148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79663" tIns="39832" rIns="79663" bIns="39832" anchor="ctr"/>
            <a:lstStyle/>
            <a:p>
              <a:r>
                <a:rPr lang="fr-FR" sz="2000" b="1" dirty="0" smtClean="0">
                  <a:solidFill>
                    <a:srgbClr val="003399"/>
                  </a:solidFill>
                  <a:latin typeface="Myriad Pro" pitchFamily="34" charset="0"/>
                </a:rPr>
                <a:t>L’organisation adoptée par les CER et les Etats pour la transposition et la mise en œuvre de la réforme</a:t>
              </a:r>
              <a:endParaRPr lang="en-US" sz="1600" b="1" dirty="0">
                <a:solidFill>
                  <a:srgbClr val="00B050"/>
                </a:solidFill>
                <a:latin typeface="Myriad Pro" pitchFamily="34" charset="0"/>
              </a:endParaRPr>
            </a:p>
          </p:txBody>
        </p:sp>
        <p:sp>
          <p:nvSpPr>
            <p:cNvPr id="5134" name="Rectangle 10"/>
            <p:cNvSpPr>
              <a:spLocks noChangeArrowheads="1"/>
            </p:cNvSpPr>
            <p:nvPr/>
          </p:nvSpPr>
          <p:spPr bwMode="auto">
            <a:xfrm>
              <a:off x="584200" y="3520198"/>
              <a:ext cx="1254368" cy="1183820"/>
            </a:xfrm>
            <a:prstGeom prst="rect">
              <a:avLst/>
            </a:prstGeom>
            <a:solidFill>
              <a:srgbClr val="003399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2726" tIns="62726" rIns="62726" bIns="62726" anchor="ctr"/>
            <a:lstStyle/>
            <a:p>
              <a:pPr algn="ctr" defTabSz="708025" eaLnBrk="0" hangingPunct="0">
                <a:lnSpc>
                  <a:spcPct val="90000"/>
                </a:lnSpc>
              </a:pPr>
              <a:r>
                <a:rPr lang="fr-BE" sz="2400" b="1" dirty="0" smtClean="0">
                  <a:solidFill>
                    <a:schemeClr val="bg1"/>
                  </a:solidFill>
                  <a:latin typeface="Myriad Pro" pitchFamily="34" charset="0"/>
                </a:rPr>
                <a:t>III</a:t>
              </a:r>
              <a:endParaRPr lang="fr-BE" sz="2400" b="1" dirty="0">
                <a:solidFill>
                  <a:schemeClr val="bg1"/>
                </a:solidFill>
                <a:latin typeface="Myriad Pro" pitchFamily="34" charset="0"/>
              </a:endParaRPr>
            </a:p>
          </p:txBody>
        </p:sp>
        <p:sp>
          <p:nvSpPr>
            <p:cNvPr id="5135" name="Rectangle 11"/>
            <p:cNvSpPr>
              <a:spLocks noChangeArrowheads="1"/>
            </p:cNvSpPr>
            <p:nvPr/>
          </p:nvSpPr>
          <p:spPr bwMode="auto">
            <a:xfrm>
              <a:off x="1978083" y="3520198"/>
              <a:ext cx="7658257" cy="1170748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79663" tIns="39832" rIns="79663" bIns="39832" anchor="ctr"/>
            <a:lstStyle/>
            <a:p>
              <a:r>
                <a:rPr lang="fr-FR" sz="2000" b="1" dirty="0" smtClean="0">
                  <a:solidFill>
                    <a:srgbClr val="003399"/>
                  </a:solidFill>
                  <a:latin typeface="Myriad Pro" pitchFamily="34" charset="0"/>
                </a:rPr>
                <a:t>Les perspectives d’appui aux CER et aux Etats dans le temps long de la réforme</a:t>
              </a:r>
              <a:endParaRPr lang="en-US" sz="2000" b="1" dirty="0">
                <a:solidFill>
                  <a:srgbClr val="003399"/>
                </a:solidFill>
                <a:latin typeface="Myriad Pro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515" y="188640"/>
            <a:ext cx="9121013" cy="936104"/>
          </a:xfrm>
        </p:spPr>
        <p:txBody>
          <a:bodyPr>
            <a:normAutofit/>
          </a:bodyPr>
          <a:lstStyle/>
          <a:p>
            <a:pPr algn="l"/>
            <a:r>
              <a:rPr lang="fr-FR" sz="2000" b="1" dirty="0" smtClean="0">
                <a:solidFill>
                  <a:srgbClr val="003399"/>
                </a:solidFill>
              </a:rPr>
              <a:t>II - L’organisation adoptée par les CER et les Etats pour la transposition et la mise en œuvre de la réforme (1/6)</a:t>
            </a:r>
            <a:endParaRPr lang="en-US" sz="1600" b="1" dirty="0">
              <a:solidFill>
                <a:srgbClr val="0033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4515" y="1052736"/>
            <a:ext cx="9121013" cy="5184576"/>
          </a:xfrm>
        </p:spPr>
        <p:txBody>
          <a:bodyPr>
            <a:normAutofit/>
          </a:bodyPr>
          <a:lstStyle/>
          <a:p>
            <a:pPr marL="457200" indent="-457200">
              <a:buNone/>
            </a:pPr>
            <a:r>
              <a:rPr lang="fr-FR" sz="1800" b="1" i="1" dirty="0" smtClean="0">
                <a:solidFill>
                  <a:srgbClr val="003399"/>
                </a:solidFill>
              </a:rPr>
              <a:t>A – L’organisation des deux CER présente trois caractéristiques :</a:t>
            </a:r>
          </a:p>
          <a:p>
            <a:pPr marL="457200" indent="-457200">
              <a:buNone/>
            </a:pPr>
            <a:r>
              <a:rPr lang="fr-FR" sz="1800" b="1" dirty="0" smtClean="0">
                <a:solidFill>
                  <a:srgbClr val="00B050"/>
                </a:solidFill>
              </a:rPr>
              <a:t>	1. Elle est fondée par une base juridique : les plans d’action</a:t>
            </a:r>
            <a:endParaRPr lang="fr-FR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2BA5E3-F4E6-4998-9E89-203AE4BACBDD}" type="datetime1">
              <a:rPr lang="en-US" smtClean="0">
                <a:latin typeface="Myriad Pro"/>
              </a:rPr>
              <a:pPr>
                <a:defRPr/>
              </a:pPr>
              <a:t>1/16/2014</a:t>
            </a:fld>
            <a:endParaRPr lang="fr-FR" dirty="0" smtClean="0">
              <a:latin typeface="Myriad Pro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yriad Pro"/>
              </a:rPr>
              <a:t>Atelier NOMADE - 19 décembre 2013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9A900-126C-49E9-BD4B-5F079502F86F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7" name="Rounded Rectangle 6"/>
          <p:cNvSpPr/>
          <p:nvPr/>
        </p:nvSpPr>
        <p:spPr>
          <a:xfrm>
            <a:off x="848544" y="1772816"/>
            <a:ext cx="4032448" cy="277197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lvl="0"/>
            <a:r>
              <a:rPr lang="fr-FR" sz="1600" b="1" dirty="0" smtClean="0">
                <a:solidFill>
                  <a:srgbClr val="003399"/>
                </a:solidFill>
              </a:rPr>
              <a:t>UEMOA (17/12/2009) : 6 COMPOSANTES</a:t>
            </a:r>
          </a:p>
          <a:p>
            <a:pPr lvl="0"/>
            <a:r>
              <a:rPr lang="fr-FR" sz="1600" dirty="0" smtClean="0">
                <a:solidFill>
                  <a:srgbClr val="003399"/>
                </a:solidFill>
              </a:rPr>
              <a:t>1</a:t>
            </a:r>
            <a:r>
              <a:rPr lang="fr-FR" sz="1400" dirty="0" smtClean="0">
                <a:solidFill>
                  <a:srgbClr val="003399"/>
                </a:solidFill>
              </a:rPr>
              <a:t> : communication et dissémination ; </a:t>
            </a:r>
          </a:p>
          <a:p>
            <a:pPr lvl="0"/>
            <a:r>
              <a:rPr lang="fr-FR" sz="1400" dirty="0" smtClean="0">
                <a:solidFill>
                  <a:srgbClr val="003399"/>
                </a:solidFill>
              </a:rPr>
              <a:t>2 : formation ; </a:t>
            </a:r>
          </a:p>
          <a:p>
            <a:pPr lvl="0"/>
            <a:r>
              <a:rPr lang="fr-FR" sz="1400" dirty="0" smtClean="0">
                <a:solidFill>
                  <a:srgbClr val="003399"/>
                </a:solidFill>
              </a:rPr>
              <a:t>3 : transposition des directives dans les droits nationaux ; </a:t>
            </a:r>
          </a:p>
          <a:p>
            <a:pPr lvl="0"/>
            <a:r>
              <a:rPr lang="fr-FR" sz="1400" dirty="0" smtClean="0">
                <a:solidFill>
                  <a:srgbClr val="003399"/>
                </a:solidFill>
              </a:rPr>
              <a:t>4 : suivi/évaluation de la transposition des directives ; </a:t>
            </a:r>
          </a:p>
          <a:p>
            <a:pPr lvl="0"/>
            <a:r>
              <a:rPr lang="fr-FR" sz="1400" dirty="0" smtClean="0">
                <a:solidFill>
                  <a:srgbClr val="003399"/>
                </a:solidFill>
              </a:rPr>
              <a:t>5 : adaptation et renforcement des systèmes d’information ;</a:t>
            </a:r>
          </a:p>
          <a:p>
            <a:pPr lvl="0"/>
            <a:r>
              <a:rPr lang="fr-FR" sz="1400" dirty="0" smtClean="0">
                <a:solidFill>
                  <a:srgbClr val="003399"/>
                </a:solidFill>
              </a:rPr>
              <a:t>6 : mise en œuvre des réformes des finances publiques.</a:t>
            </a:r>
            <a:endParaRPr lang="fr-FR" sz="1400" b="1" dirty="0" smtClean="0">
              <a:solidFill>
                <a:srgbClr val="003399"/>
              </a:solidFill>
              <a:latin typeface="Myriad Pro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313040" y="1772816"/>
            <a:ext cx="4104456" cy="2771976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just"/>
            <a:r>
              <a:rPr lang="fr-FR" sz="1600" b="1" dirty="0" smtClean="0">
                <a:solidFill>
                  <a:srgbClr val="003399"/>
                </a:solidFill>
              </a:rPr>
              <a:t>CEMAC (28/10/2010) : 7 COMPOSANTES </a:t>
            </a:r>
          </a:p>
          <a:p>
            <a:pPr algn="just"/>
            <a:r>
              <a:rPr lang="fr-FR" sz="1600" dirty="0" smtClean="0">
                <a:solidFill>
                  <a:srgbClr val="003399"/>
                </a:solidFill>
              </a:rPr>
              <a:t>1 </a:t>
            </a:r>
            <a:r>
              <a:rPr lang="fr-FR" sz="1400" dirty="0" smtClean="0">
                <a:solidFill>
                  <a:srgbClr val="003399"/>
                </a:solidFill>
              </a:rPr>
              <a:t>: relecture des directives ; </a:t>
            </a:r>
          </a:p>
          <a:p>
            <a:pPr algn="just"/>
            <a:r>
              <a:rPr lang="fr-FR" sz="1400" dirty="0" smtClean="0">
                <a:solidFill>
                  <a:srgbClr val="003399"/>
                </a:solidFill>
              </a:rPr>
              <a:t>2 : dissémination des directives adoptées ; </a:t>
            </a:r>
          </a:p>
          <a:p>
            <a:pPr algn="just"/>
            <a:r>
              <a:rPr lang="fr-FR" sz="1400" dirty="0" smtClean="0">
                <a:solidFill>
                  <a:srgbClr val="003399"/>
                </a:solidFill>
              </a:rPr>
              <a:t>3 : renforcement des capacités des acteurs ; </a:t>
            </a:r>
          </a:p>
          <a:p>
            <a:r>
              <a:rPr lang="fr-FR" sz="1400" dirty="0" smtClean="0">
                <a:solidFill>
                  <a:srgbClr val="003399"/>
                </a:solidFill>
              </a:rPr>
              <a:t>4 : traduction des directives dans les droits nationaux ; </a:t>
            </a:r>
          </a:p>
          <a:p>
            <a:pPr algn="just"/>
            <a:r>
              <a:rPr lang="fr-FR" sz="1400" dirty="0" smtClean="0">
                <a:solidFill>
                  <a:srgbClr val="003399"/>
                </a:solidFill>
              </a:rPr>
              <a:t>5 : suivi/évaluation de la relecture des directives et de leur mise en œuvre ; </a:t>
            </a:r>
          </a:p>
          <a:p>
            <a:pPr algn="just"/>
            <a:r>
              <a:rPr lang="fr-FR" sz="1400" dirty="0" smtClean="0">
                <a:solidFill>
                  <a:srgbClr val="003399"/>
                </a:solidFill>
              </a:rPr>
              <a:t>6 : mise à niveau des systèmes d'information ; </a:t>
            </a:r>
          </a:p>
          <a:p>
            <a:r>
              <a:rPr lang="fr-FR" sz="1400" dirty="0" smtClean="0">
                <a:solidFill>
                  <a:srgbClr val="003399"/>
                </a:solidFill>
              </a:rPr>
              <a:t>7 : mise en œuvre des réformes dans les Etats membres. </a:t>
            </a:r>
            <a:endParaRPr lang="fr-FR" sz="1400" dirty="0" smtClean="0">
              <a:solidFill>
                <a:srgbClr val="003399"/>
              </a:solidFill>
              <a:latin typeface="Times New Roman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48544" y="4869160"/>
            <a:ext cx="8640960" cy="90794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66700" indent="-266700">
              <a:spcAft>
                <a:spcPts val="600"/>
              </a:spcAft>
              <a:buFont typeface="Wingdings" pitchFamily="2" charset="2"/>
              <a:buChar char="Ø"/>
            </a:pPr>
            <a:r>
              <a:rPr lang="fr-FR" sz="1600" b="1" dirty="0" smtClean="0">
                <a:solidFill>
                  <a:srgbClr val="003399"/>
                </a:solidFill>
              </a:rPr>
              <a:t>La mise en œuvre du Plan s’inscrit dans la durée (2017 en UEMOA et 2019 en CEMAC) ;</a:t>
            </a:r>
          </a:p>
          <a:p>
            <a:pPr marL="266700" indent="-266700">
              <a:spcAft>
                <a:spcPts val="600"/>
              </a:spcAft>
              <a:buFont typeface="Wingdings" pitchFamily="2" charset="2"/>
              <a:buChar char="Ø"/>
            </a:pPr>
            <a:r>
              <a:rPr lang="fr-FR" sz="1600" b="1" dirty="0" smtClean="0">
                <a:solidFill>
                  <a:srgbClr val="003399"/>
                </a:solidFill>
              </a:rPr>
              <a:t>En dehors de la composante relative aux systèmes d’information (une étude dans chaque zone),  toutes les composantes ont eu un début d’exécution dans les deux zones.</a:t>
            </a:r>
            <a:endParaRPr lang="fr-FR" sz="1600" dirty="0" smtClean="0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515" y="188640"/>
            <a:ext cx="9121013" cy="936104"/>
          </a:xfrm>
        </p:spPr>
        <p:txBody>
          <a:bodyPr>
            <a:normAutofit/>
          </a:bodyPr>
          <a:lstStyle/>
          <a:p>
            <a:pPr algn="l"/>
            <a:r>
              <a:rPr lang="fr-FR" sz="1800" b="1" dirty="0" smtClean="0">
                <a:solidFill>
                  <a:srgbClr val="003399"/>
                </a:solidFill>
              </a:rPr>
              <a:t>II - L’organisation adoptée par les CER et les Etats pour la transposition et la mise en œuvre de la réforme </a:t>
            </a:r>
            <a:r>
              <a:rPr lang="fr-FR" sz="1400" b="1" dirty="0" smtClean="0">
                <a:solidFill>
                  <a:srgbClr val="003399"/>
                </a:solidFill>
              </a:rPr>
              <a:t>(</a:t>
            </a:r>
            <a:r>
              <a:rPr lang="fr-FR" sz="1800" b="1" dirty="0" smtClean="0">
                <a:solidFill>
                  <a:srgbClr val="003399"/>
                </a:solidFill>
              </a:rPr>
              <a:t>2/6)</a:t>
            </a:r>
            <a:endParaRPr lang="en-US" sz="1400" b="1" dirty="0">
              <a:solidFill>
                <a:srgbClr val="0033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05" y="1052736"/>
            <a:ext cx="9217024" cy="5544616"/>
          </a:xfrm>
        </p:spPr>
        <p:txBody>
          <a:bodyPr>
            <a:normAutofit fontScale="77500" lnSpcReduction="20000"/>
          </a:bodyPr>
          <a:lstStyle/>
          <a:p>
            <a:pPr marL="457200" indent="-457200">
              <a:buNone/>
            </a:pPr>
            <a:r>
              <a:rPr lang="fr-FR" sz="1900" b="1" dirty="0" smtClean="0">
                <a:solidFill>
                  <a:srgbClr val="00B050"/>
                </a:solidFill>
              </a:rPr>
              <a:t>2. Elle repose sur des structures de l’administration communautaire dédiées à la mise en œuvre de la réforme</a:t>
            </a:r>
            <a:endParaRPr lang="fr-FR" sz="1900" dirty="0" smtClean="0"/>
          </a:p>
          <a:p>
            <a:pPr marL="457200" indent="-457200">
              <a:buNone/>
            </a:pPr>
            <a:endParaRPr lang="fr-FR" sz="1800" b="1" dirty="0" smtClean="0">
              <a:solidFill>
                <a:srgbClr val="00B050"/>
              </a:solidFill>
            </a:endParaRPr>
          </a:p>
          <a:p>
            <a:pPr marL="457200" indent="-457200">
              <a:buNone/>
            </a:pPr>
            <a:endParaRPr lang="fr-FR" sz="1800" b="1" dirty="0" smtClean="0">
              <a:solidFill>
                <a:srgbClr val="00B050"/>
              </a:solidFill>
            </a:endParaRPr>
          </a:p>
          <a:p>
            <a:pPr marL="457200" indent="-457200">
              <a:buNone/>
            </a:pPr>
            <a:endParaRPr lang="fr-FR" sz="1800" b="1" dirty="0" smtClean="0">
              <a:solidFill>
                <a:srgbClr val="00B050"/>
              </a:solidFill>
            </a:endParaRPr>
          </a:p>
          <a:p>
            <a:pPr marL="457200" indent="-457200">
              <a:buNone/>
            </a:pPr>
            <a:endParaRPr lang="fr-FR" sz="1800" b="1" dirty="0" smtClean="0">
              <a:solidFill>
                <a:srgbClr val="00B050"/>
              </a:solidFill>
            </a:endParaRPr>
          </a:p>
          <a:p>
            <a:pPr marL="457200" indent="-457200">
              <a:buNone/>
            </a:pPr>
            <a:endParaRPr lang="fr-FR" sz="1800" b="1" dirty="0" smtClean="0">
              <a:solidFill>
                <a:srgbClr val="00B050"/>
              </a:solidFill>
            </a:endParaRPr>
          </a:p>
          <a:p>
            <a:pPr marL="457200" indent="-457200">
              <a:buNone/>
            </a:pPr>
            <a:endParaRPr lang="fr-FR" sz="1800" b="1" dirty="0" smtClean="0">
              <a:solidFill>
                <a:srgbClr val="00B050"/>
              </a:solidFill>
            </a:endParaRPr>
          </a:p>
          <a:p>
            <a:pPr marL="457200" indent="-457200">
              <a:buNone/>
            </a:pPr>
            <a:endParaRPr lang="fr-FR" sz="1800" b="1" dirty="0" smtClean="0">
              <a:solidFill>
                <a:srgbClr val="00B050"/>
              </a:solidFill>
            </a:endParaRPr>
          </a:p>
          <a:p>
            <a:pPr marL="457200" indent="-457200">
              <a:buNone/>
            </a:pPr>
            <a:endParaRPr lang="fr-FR" sz="1800" b="1" dirty="0" smtClean="0">
              <a:solidFill>
                <a:srgbClr val="00B050"/>
              </a:solidFill>
            </a:endParaRPr>
          </a:p>
          <a:p>
            <a:pPr marL="457200" indent="-457200">
              <a:buNone/>
            </a:pPr>
            <a:endParaRPr lang="fr-FR" sz="1800" b="1" dirty="0" smtClean="0">
              <a:solidFill>
                <a:srgbClr val="00B050"/>
              </a:solidFill>
            </a:endParaRPr>
          </a:p>
          <a:p>
            <a:pPr marL="457200" indent="-457200">
              <a:buNone/>
            </a:pPr>
            <a:endParaRPr lang="fr-FR" sz="1800" b="1" dirty="0" smtClean="0">
              <a:solidFill>
                <a:srgbClr val="00B050"/>
              </a:solidFill>
            </a:endParaRPr>
          </a:p>
          <a:p>
            <a:pPr marL="457200" indent="-457200">
              <a:buNone/>
            </a:pPr>
            <a:endParaRPr lang="fr-FR" sz="1800" b="1" dirty="0" smtClean="0">
              <a:solidFill>
                <a:srgbClr val="00B050"/>
              </a:solidFill>
            </a:endParaRPr>
          </a:p>
          <a:p>
            <a:pPr marL="457200" indent="-457200">
              <a:buNone/>
            </a:pPr>
            <a:endParaRPr lang="fr-FR" sz="1800" b="1" dirty="0" smtClean="0">
              <a:solidFill>
                <a:srgbClr val="00B050"/>
              </a:solidFill>
            </a:endParaRPr>
          </a:p>
          <a:p>
            <a:pPr marL="457200" indent="-457200">
              <a:buNone/>
            </a:pPr>
            <a:endParaRPr lang="fr-FR" sz="1800" b="1" dirty="0" smtClean="0">
              <a:solidFill>
                <a:srgbClr val="00B050"/>
              </a:solidFill>
            </a:endParaRPr>
          </a:p>
          <a:p>
            <a:pPr marL="457200" indent="-457200">
              <a:buNone/>
            </a:pPr>
            <a:r>
              <a:rPr lang="fr-FR" sz="2100" b="1" dirty="0" smtClean="0">
                <a:solidFill>
                  <a:srgbClr val="00B050"/>
                </a:solidFill>
              </a:rPr>
              <a:t>3. La collaboration avec les PTF régionaux est coordonnée par les CER :</a:t>
            </a:r>
          </a:p>
          <a:p>
            <a:pPr marL="457200" indent="-457200">
              <a:buNone/>
            </a:pPr>
            <a:endParaRPr lang="fr-FR" sz="2100" b="1" dirty="0" smtClean="0">
              <a:solidFill>
                <a:srgbClr val="00B050"/>
              </a:solidFill>
            </a:endParaRPr>
          </a:p>
          <a:p>
            <a:pPr marL="857250" lvl="1" indent="-457200">
              <a:buFont typeface="Wingdings" pitchFamily="2" charset="2"/>
              <a:buChar char="v"/>
            </a:pPr>
            <a:r>
              <a:rPr lang="fr-FR" sz="1900" b="1" dirty="0" smtClean="0">
                <a:solidFill>
                  <a:srgbClr val="003399"/>
                </a:solidFill>
              </a:rPr>
              <a:t>PTF régionaux </a:t>
            </a:r>
            <a:r>
              <a:rPr lang="fr-FR" sz="1900" dirty="0" smtClean="0">
                <a:solidFill>
                  <a:srgbClr val="003399"/>
                </a:solidFill>
              </a:rPr>
              <a:t>: FMI/FAD – Banque Mondiale – Afritac de l’Ouest I et Afritac du Centre – Pôle Stratégie de développement et finances publiques du PNUD – BAD – Délégation de l’UE (Ouagadougou – Bangui)  mais aussi bilatéraux (Coopération française, GIZ, Coopération espagnole, COOPI)</a:t>
            </a:r>
          </a:p>
          <a:p>
            <a:pPr marL="857250" lvl="1" indent="-457200">
              <a:buNone/>
            </a:pPr>
            <a:endParaRPr lang="fr-FR" sz="1900" dirty="0" smtClean="0">
              <a:solidFill>
                <a:srgbClr val="003399"/>
              </a:solidFill>
            </a:endParaRPr>
          </a:p>
          <a:p>
            <a:pPr marL="857250" lvl="1" indent="-457200">
              <a:buFont typeface="Wingdings" pitchFamily="2" charset="2"/>
              <a:buChar char="v"/>
            </a:pPr>
            <a:r>
              <a:rPr lang="fr-FR" sz="1900" b="1" dirty="0" smtClean="0">
                <a:solidFill>
                  <a:srgbClr val="003399"/>
                </a:solidFill>
              </a:rPr>
              <a:t>Coordination de l’action des PTF </a:t>
            </a:r>
            <a:r>
              <a:rPr lang="fr-FR" sz="1900" dirty="0" smtClean="0">
                <a:solidFill>
                  <a:srgbClr val="003399"/>
                </a:solidFill>
              </a:rPr>
              <a:t>: </a:t>
            </a:r>
          </a:p>
          <a:p>
            <a:pPr marL="1257300" lvl="2" indent="-457200">
              <a:buFont typeface="Courier New" pitchFamily="49" charset="0"/>
              <a:buChar char="o"/>
            </a:pPr>
            <a:r>
              <a:rPr lang="fr-FR" sz="1600" dirty="0" smtClean="0">
                <a:solidFill>
                  <a:srgbClr val="003399"/>
                </a:solidFill>
              </a:rPr>
              <a:t>projet de CAPA  de l’UEMOA : en instance prolongée </a:t>
            </a:r>
          </a:p>
          <a:p>
            <a:pPr marL="1257300" lvl="2" indent="-457200">
              <a:buFont typeface="Courier New" pitchFamily="49" charset="0"/>
              <a:buChar char="o"/>
            </a:pPr>
            <a:r>
              <a:rPr lang="fr-FR" sz="1600" dirty="0" smtClean="0">
                <a:solidFill>
                  <a:srgbClr val="003399"/>
                </a:solidFill>
              </a:rPr>
              <a:t>Plateforme Afrique Centrale pour l’Efficacité du Développement - PACED  : en instance</a:t>
            </a:r>
          </a:p>
          <a:p>
            <a:pPr marL="1714500" lvl="3" indent="-457200">
              <a:buFont typeface="Wingdings" pitchFamily="2" charset="2"/>
              <a:buChar char="Ø"/>
            </a:pPr>
            <a:r>
              <a:rPr lang="fr-FR" sz="1400" b="1" dirty="0" smtClean="0">
                <a:solidFill>
                  <a:schemeClr val="accent6">
                    <a:lumMod val="75000"/>
                  </a:schemeClr>
                </a:solidFill>
              </a:rPr>
              <a:t>De nombreux appuis effectifs des PTF régionaux ont été conduits (guides didactiques, modules de formation, appuis à la transposition, organisation d’ateliers de  sensibilisation et de dissémination…).</a:t>
            </a:r>
          </a:p>
          <a:p>
            <a:pPr marL="457200" indent="-457200">
              <a:buNone/>
            </a:pPr>
            <a:endParaRPr lang="fr-FR" sz="20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80792" y="6525344"/>
            <a:ext cx="6180687" cy="221109"/>
          </a:xfrm>
        </p:spPr>
        <p:txBody>
          <a:bodyPr/>
          <a:lstStyle/>
          <a:p>
            <a:r>
              <a:rPr lang="fr-FR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yriad Pro"/>
              </a:rPr>
              <a:t>Atelier NOMADE - 19 décembre 2013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9A900-126C-49E9-BD4B-5F079502F86F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7" name="Rounded Rectangle 6"/>
          <p:cNvSpPr/>
          <p:nvPr/>
        </p:nvSpPr>
        <p:spPr>
          <a:xfrm>
            <a:off x="200472" y="1340768"/>
            <a:ext cx="4392488" cy="1512168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rIns="0" rtlCol="0" anchor="t"/>
          <a:lstStyle/>
          <a:p>
            <a:pPr lvl="0" algn="ctr"/>
            <a:r>
              <a:rPr lang="fr-F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UEMOA</a:t>
            </a:r>
          </a:p>
          <a:p>
            <a:pPr lvl="0" algn="ctr"/>
            <a:r>
              <a:rPr lang="fr-FR" sz="1400" dirty="0" smtClean="0">
                <a:solidFill>
                  <a:srgbClr val="003399"/>
                </a:solidFill>
              </a:rPr>
              <a:t>Le département des politiques économiques (DPE) :</a:t>
            </a:r>
          </a:p>
          <a:p>
            <a:pPr lvl="1">
              <a:buFont typeface="Wingdings" pitchFamily="2" charset="2"/>
              <a:buChar char="v"/>
            </a:pPr>
            <a:r>
              <a:rPr lang="fr-FR" sz="1200" b="1" dirty="0" smtClean="0">
                <a:solidFill>
                  <a:srgbClr val="003399"/>
                </a:solidFill>
              </a:rPr>
              <a:t>La direction des finances publiques et de la fiscalité intérieure </a:t>
            </a:r>
            <a:r>
              <a:rPr lang="fr-FR" sz="1200" dirty="0" smtClean="0">
                <a:solidFill>
                  <a:srgbClr val="003399"/>
                </a:solidFill>
              </a:rPr>
              <a:t> </a:t>
            </a:r>
          </a:p>
          <a:p>
            <a:pPr lvl="1">
              <a:buFont typeface="Wingdings" pitchFamily="2" charset="2"/>
              <a:buChar char="v"/>
            </a:pPr>
            <a:r>
              <a:rPr lang="fr-FR" sz="1200" dirty="0" smtClean="0">
                <a:solidFill>
                  <a:srgbClr val="003399"/>
                </a:solidFill>
              </a:rPr>
              <a:t>Une autre direction en charge de la surveillance multilatérale</a:t>
            </a:r>
          </a:p>
          <a:p>
            <a:pPr lvl="1">
              <a:buFont typeface="Wingdings" pitchFamily="2" charset="2"/>
              <a:buChar char="v"/>
            </a:pPr>
            <a:endParaRPr lang="fr-FR" sz="1200" b="1" dirty="0" smtClean="0">
              <a:solidFill>
                <a:srgbClr val="002060"/>
              </a:solidFill>
              <a:latin typeface="Myriad Pro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736976" y="1340768"/>
            <a:ext cx="4968552" cy="1512168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0" rtlCol="0" anchor="t"/>
          <a:lstStyle/>
          <a:p>
            <a:pPr algn="ctr"/>
            <a:r>
              <a:rPr lang="fr-FR" sz="1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CEMAC</a:t>
            </a:r>
          </a:p>
          <a:p>
            <a:pPr lvl="0"/>
            <a:r>
              <a:rPr lang="fr-FR" sz="1400" dirty="0" smtClean="0">
                <a:solidFill>
                  <a:srgbClr val="003399"/>
                </a:solidFill>
              </a:rPr>
              <a:t>Le département des politiques économique, monétaire et financière (DEPMF) (depuis juin 2013) :</a:t>
            </a:r>
          </a:p>
          <a:p>
            <a:pPr lvl="1">
              <a:buFont typeface="Wingdings" pitchFamily="2" charset="2"/>
              <a:buChar char="v"/>
            </a:pPr>
            <a:r>
              <a:rPr lang="fr-FR" sz="1200" b="1" dirty="0" smtClean="0">
                <a:solidFill>
                  <a:srgbClr val="003399"/>
                </a:solidFill>
              </a:rPr>
              <a:t>Direction des finances publiques </a:t>
            </a:r>
            <a:endParaRPr lang="fr-FR" sz="1200" dirty="0" smtClean="0">
              <a:solidFill>
                <a:srgbClr val="003399"/>
              </a:solidFill>
            </a:endParaRPr>
          </a:p>
          <a:p>
            <a:pPr lvl="1">
              <a:buFont typeface="Wingdings" pitchFamily="2" charset="2"/>
              <a:buChar char="v"/>
            </a:pPr>
            <a:r>
              <a:rPr lang="fr-FR" sz="1200" dirty="0" smtClean="0">
                <a:solidFill>
                  <a:srgbClr val="003399"/>
                </a:solidFill>
              </a:rPr>
              <a:t>Une autre direction est en charge de la surveillance multilatérale</a:t>
            </a:r>
          </a:p>
        </p:txBody>
      </p:sp>
      <p:sp>
        <p:nvSpPr>
          <p:cNvPr id="10" name="Rectangle 9"/>
          <p:cNvSpPr/>
          <p:nvPr/>
        </p:nvSpPr>
        <p:spPr>
          <a:xfrm>
            <a:off x="344488" y="3140968"/>
            <a:ext cx="9217024" cy="59247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66700" indent="-266700">
              <a:spcAft>
                <a:spcPts val="300"/>
              </a:spcAft>
              <a:buFont typeface="Wingdings" pitchFamily="2" charset="2"/>
              <a:buChar char="Ø"/>
            </a:pPr>
            <a:r>
              <a:rPr lang="fr-FR" sz="1500" b="1" dirty="0" smtClean="0">
                <a:solidFill>
                  <a:srgbClr val="003399"/>
                </a:solidFill>
              </a:rPr>
              <a:t>Réforme de la CEMAC : impératif d’une structure dédiée, seulement créée en juin 2013 ; </a:t>
            </a:r>
          </a:p>
          <a:p>
            <a:pPr marL="266700" indent="-266700">
              <a:spcAft>
                <a:spcPts val="300"/>
              </a:spcAft>
              <a:buFont typeface="Wingdings" pitchFamily="2" charset="2"/>
              <a:buChar char="Ø"/>
            </a:pPr>
            <a:r>
              <a:rPr lang="fr-FR" sz="1500" b="1" dirty="0" smtClean="0">
                <a:solidFill>
                  <a:srgbClr val="003399"/>
                </a:solidFill>
              </a:rPr>
              <a:t>Problématiques des capacités des agents de la direction des finances et à leur nombre (surtout CEMAC).</a:t>
            </a:r>
            <a:endParaRPr lang="fr-FR" sz="1500" dirty="0" smtClean="0">
              <a:solidFill>
                <a:srgbClr val="003399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4A806F0-3EC2-4497-A200-7A8EE875A32D}" type="datetime1">
              <a:rPr lang="en-US" smtClean="0"/>
              <a:pPr>
                <a:defRPr/>
              </a:pPr>
              <a:t>1/16/2014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515" y="188640"/>
            <a:ext cx="9121013" cy="936104"/>
          </a:xfrm>
        </p:spPr>
        <p:txBody>
          <a:bodyPr>
            <a:normAutofit/>
          </a:bodyPr>
          <a:lstStyle/>
          <a:p>
            <a:pPr algn="l"/>
            <a:r>
              <a:rPr lang="fr-FR" sz="2000" b="1" dirty="0" smtClean="0">
                <a:solidFill>
                  <a:srgbClr val="003399"/>
                </a:solidFill>
              </a:rPr>
              <a:t>II - L’organisation adoptée par les CER et les Etats pour la transposition et la mise en œuvre de la réforme </a:t>
            </a:r>
            <a:r>
              <a:rPr lang="fr-FR" sz="1800" b="1" dirty="0" smtClean="0">
                <a:solidFill>
                  <a:srgbClr val="003399"/>
                </a:solidFill>
              </a:rPr>
              <a:t>(3/6)</a:t>
            </a:r>
            <a:endParaRPr lang="en-US" sz="1600" b="1" dirty="0">
              <a:solidFill>
                <a:srgbClr val="0033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4515" y="1052736"/>
            <a:ext cx="9121013" cy="5184576"/>
          </a:xfrm>
        </p:spPr>
        <p:txBody>
          <a:bodyPr>
            <a:normAutofit/>
          </a:bodyPr>
          <a:lstStyle/>
          <a:p>
            <a:pPr marL="457200" indent="-457200">
              <a:buNone/>
            </a:pPr>
            <a:r>
              <a:rPr lang="fr-FR" sz="1800" b="1" i="1" dirty="0" smtClean="0">
                <a:solidFill>
                  <a:srgbClr val="003399"/>
                </a:solidFill>
              </a:rPr>
              <a:t>B – L’organisation des Etats conduit à la mise en place de structures dédiées à la réforme :</a:t>
            </a:r>
          </a:p>
          <a:p>
            <a:pPr marL="457200" indent="-457200">
              <a:buNone/>
            </a:pPr>
            <a:r>
              <a:rPr lang="fr-FR" sz="1800" b="1" dirty="0" smtClean="0">
                <a:solidFill>
                  <a:srgbClr val="003399"/>
                </a:solidFill>
              </a:rPr>
              <a:t>	</a:t>
            </a:r>
            <a:endParaRPr lang="fr-FR" sz="1800" dirty="0" smtClean="0">
              <a:solidFill>
                <a:srgbClr val="003399"/>
              </a:solidFill>
            </a:endParaRPr>
          </a:p>
          <a:p>
            <a:pPr marL="457200" indent="-457200">
              <a:buNone/>
            </a:pPr>
            <a:r>
              <a:rPr lang="fr-FR" sz="2000" dirty="0" smtClean="0">
                <a:solidFill>
                  <a:srgbClr val="00B050"/>
                </a:solidFill>
              </a:rPr>
              <a:t>	</a:t>
            </a:r>
          </a:p>
          <a:p>
            <a:pPr marL="457200" indent="-457200">
              <a:buNone/>
            </a:pPr>
            <a:endParaRPr lang="fr-FR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46564A-EFCA-456A-8142-C4ADA62DA0E6}" type="datetime1">
              <a:rPr lang="en-US" smtClean="0">
                <a:latin typeface="Myriad Pro"/>
              </a:rPr>
              <a:pPr>
                <a:defRPr/>
              </a:pPr>
              <a:t>1/16/2014</a:t>
            </a:fld>
            <a:endParaRPr lang="fr-FR" dirty="0" smtClean="0">
              <a:latin typeface="Myriad Pro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yriad Pro"/>
              </a:rPr>
              <a:t>Atelier NOMADE - 19 décembre 2013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9A900-126C-49E9-BD4B-5F079502F86F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11" name="Rounded Rectangle 10"/>
          <p:cNvSpPr/>
          <p:nvPr/>
        </p:nvSpPr>
        <p:spPr>
          <a:xfrm>
            <a:off x="776536" y="1484784"/>
            <a:ext cx="2232248" cy="262796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lvl="0"/>
            <a:r>
              <a:rPr lang="fr-FR" sz="1600" dirty="0" smtClean="0">
                <a:solidFill>
                  <a:srgbClr val="00B050"/>
                </a:solidFill>
              </a:rPr>
              <a:t> </a:t>
            </a:r>
            <a:r>
              <a:rPr lang="fr-FR" sz="1600" b="1" dirty="0" smtClean="0">
                <a:solidFill>
                  <a:srgbClr val="003399"/>
                </a:solidFill>
              </a:rPr>
              <a:t>La réforme des finances publiques et l’activité d’élaboration et d’exécution de la loi de finances apparaissent souvent comme des charges insoutenables pour les directions (générales) en charge du budget</a:t>
            </a:r>
            <a:endParaRPr lang="fr-FR" sz="1400" b="1" dirty="0" smtClean="0">
              <a:solidFill>
                <a:srgbClr val="003399"/>
              </a:solidFill>
              <a:latin typeface="Myriad Pro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776536" y="4221088"/>
            <a:ext cx="2304256" cy="2151288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rIns="0" rtlCol="0" anchor="t"/>
          <a:lstStyle/>
          <a:p>
            <a:pPr lvl="0"/>
            <a:r>
              <a:rPr lang="fr-FR" sz="1600" b="1" dirty="0" smtClean="0">
                <a:solidFill>
                  <a:srgbClr val="003399"/>
                </a:solidFill>
              </a:rPr>
              <a:t>La mise en place de structures dédiées en charge de la réforme s’est imposée en Afrique de l’Ouest et du Centre comme le mode le plus répandu</a:t>
            </a:r>
            <a:endParaRPr lang="fr-FR" sz="1400" b="1" dirty="0" smtClean="0">
              <a:solidFill>
                <a:srgbClr val="003399"/>
              </a:solidFill>
              <a:latin typeface="Myriad Pro" pitchFamily="34" charset="0"/>
            </a:endParaRPr>
          </a:p>
        </p:txBody>
      </p:sp>
      <p:sp>
        <p:nvSpPr>
          <p:cNvPr id="14" name="Pentagon 13"/>
          <p:cNvSpPr/>
          <p:nvPr/>
        </p:nvSpPr>
        <p:spPr>
          <a:xfrm>
            <a:off x="3152800" y="1412776"/>
            <a:ext cx="6408712" cy="1224136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/>
            <a:r>
              <a:rPr lang="fr-FR" dirty="0" smtClean="0">
                <a:solidFill>
                  <a:schemeClr val="bg1"/>
                </a:solidFill>
              </a:rPr>
              <a:t>	</a:t>
            </a:r>
            <a:r>
              <a:rPr lang="fr-FR" sz="1600" dirty="0" smtClean="0">
                <a:solidFill>
                  <a:schemeClr val="bg1"/>
                </a:solidFill>
              </a:rPr>
              <a:t>Le caractère transversal de la réforme impose une mission interministériel le aux structures en charge de la réforme : </a:t>
            </a:r>
          </a:p>
          <a:p>
            <a:pPr marL="914400" lvl="1" indent="-457200">
              <a:buFont typeface="Wingdings" pitchFamily="2" charset="2"/>
              <a:buChar char="v"/>
            </a:pPr>
            <a:r>
              <a:rPr lang="fr-FR" sz="1600" dirty="0" smtClean="0">
                <a:solidFill>
                  <a:schemeClr val="bg1"/>
                </a:solidFill>
              </a:rPr>
              <a:t>Comités de pilotage, Secrétariat technique et comités thématiques</a:t>
            </a:r>
          </a:p>
        </p:txBody>
      </p:sp>
      <p:sp>
        <p:nvSpPr>
          <p:cNvPr id="15" name="Pentagon 14"/>
          <p:cNvSpPr/>
          <p:nvPr/>
        </p:nvSpPr>
        <p:spPr>
          <a:xfrm>
            <a:off x="3152800" y="2708920"/>
            <a:ext cx="6480720" cy="72008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/>
            <a:r>
              <a:rPr lang="fr-FR" dirty="0" smtClean="0">
                <a:solidFill>
                  <a:schemeClr val="bg1"/>
                </a:solidFill>
              </a:rPr>
              <a:t>	</a:t>
            </a:r>
            <a:r>
              <a:rPr lang="fr-FR" sz="1600" dirty="0" smtClean="0">
                <a:solidFill>
                  <a:schemeClr val="bg1"/>
                </a:solidFill>
              </a:rPr>
              <a:t>La technicité de certains segments de la réforme impose une simple maîtrise d’œuvre (ex : les systèmes d’information) et un accompagnement technique (PTF, Cabinets  privés..)</a:t>
            </a:r>
            <a:endParaRPr lang="fr-FR" dirty="0" smtClean="0">
              <a:solidFill>
                <a:schemeClr val="bg1"/>
              </a:solidFill>
            </a:endParaRPr>
          </a:p>
        </p:txBody>
      </p:sp>
      <p:sp>
        <p:nvSpPr>
          <p:cNvPr id="16" name="Pentagon 15"/>
          <p:cNvSpPr/>
          <p:nvPr/>
        </p:nvSpPr>
        <p:spPr>
          <a:xfrm>
            <a:off x="3152800" y="3501008"/>
            <a:ext cx="6480720" cy="57606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/>
            <a:r>
              <a:rPr lang="fr-FR" dirty="0" smtClean="0">
                <a:solidFill>
                  <a:schemeClr val="bg1"/>
                </a:solidFill>
              </a:rPr>
              <a:t>	</a:t>
            </a:r>
          </a:p>
          <a:p>
            <a:pPr marL="457200" indent="-457200"/>
            <a:r>
              <a:rPr lang="fr-FR" sz="1600" dirty="0" smtClean="0">
                <a:solidFill>
                  <a:schemeClr val="bg1"/>
                </a:solidFill>
              </a:rPr>
              <a:t>	La capitalisation d’expériences (cas de la France, mais aussi Maroc, Canada, Ile Maurice)</a:t>
            </a:r>
            <a:endParaRPr lang="fr-FR" dirty="0" smtClean="0">
              <a:solidFill>
                <a:schemeClr val="bg1"/>
              </a:solidFill>
            </a:endParaRPr>
          </a:p>
          <a:p>
            <a:pPr marL="457200" indent="-457200"/>
            <a:endParaRPr lang="fr-FR" dirty="0" smtClean="0">
              <a:solidFill>
                <a:schemeClr val="bg1"/>
              </a:solidFill>
            </a:endParaRPr>
          </a:p>
        </p:txBody>
      </p:sp>
      <p:sp>
        <p:nvSpPr>
          <p:cNvPr id="17" name="Pentagon 16"/>
          <p:cNvSpPr/>
          <p:nvPr/>
        </p:nvSpPr>
        <p:spPr>
          <a:xfrm>
            <a:off x="3224808" y="4293096"/>
            <a:ext cx="6480720" cy="1224136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/>
            <a:r>
              <a:rPr lang="fr-FR" sz="1600" dirty="0" smtClean="0">
                <a:solidFill>
                  <a:schemeClr val="bg1"/>
                </a:solidFill>
              </a:rPr>
              <a:t>Cellules dédiées :</a:t>
            </a:r>
          </a:p>
          <a:p>
            <a:pPr marL="457200" indent="-457200"/>
            <a:r>
              <a:rPr lang="fr-FR" sz="1600" dirty="0" smtClean="0">
                <a:solidFill>
                  <a:schemeClr val="bg1"/>
                </a:solidFill>
              </a:rPr>
              <a:t> 	Cameroun – Gabon (cellule BOP) – RCA  (CTP-PAS) – Tchad (PAMFIP) – Sénégal (PCRBF) – Mali – Bénin (UGR) – Togo – RCI (DRBMGP)  - Burkina Faso (ST-CPBPE)</a:t>
            </a:r>
          </a:p>
          <a:p>
            <a:pPr marL="457200" indent="-457200"/>
            <a:endParaRPr lang="fr-FR" dirty="0" smtClean="0">
              <a:solidFill>
                <a:schemeClr val="bg1"/>
              </a:solidFill>
            </a:endParaRPr>
          </a:p>
        </p:txBody>
      </p:sp>
      <p:sp>
        <p:nvSpPr>
          <p:cNvPr id="18" name="Pentagon 17"/>
          <p:cNvSpPr/>
          <p:nvPr/>
        </p:nvSpPr>
        <p:spPr>
          <a:xfrm>
            <a:off x="3224808" y="5589240"/>
            <a:ext cx="6480720" cy="72008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/>
            <a:r>
              <a:rPr lang="fr-FR" sz="1600" dirty="0" smtClean="0">
                <a:solidFill>
                  <a:schemeClr val="bg1"/>
                </a:solidFill>
              </a:rPr>
              <a:t>Pas de cellule dédiées : </a:t>
            </a:r>
          </a:p>
          <a:p>
            <a:pPr marL="457200" indent="-457200"/>
            <a:r>
              <a:rPr lang="fr-FR" sz="1600" dirty="0" smtClean="0">
                <a:solidFill>
                  <a:schemeClr val="bg1"/>
                </a:solidFill>
              </a:rPr>
              <a:t>Congo, Guinée Equatoriale, Guinée Bissau, Niger, </a:t>
            </a:r>
          </a:p>
          <a:p>
            <a:pPr marL="457200" indent="-457200"/>
            <a:endParaRPr lang="fr-FR" sz="16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8355B-0DB8-4513-9D19-89D4ABE055D1}" type="datetime1">
              <a:rPr lang="en-US" smtClean="0"/>
              <a:pPr/>
              <a:t>1/16/2014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88704" y="6356355"/>
            <a:ext cx="6768752" cy="365125"/>
          </a:xfrm>
        </p:spPr>
        <p:txBody>
          <a:bodyPr/>
          <a:lstStyle/>
          <a:p>
            <a:pPr lvl="0"/>
            <a:r>
              <a:rPr lang="fr-FR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Atelier NOMADE - 19 décembre 2013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9A900-126C-49E9-BD4B-5F079502F86F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584514" y="163588"/>
            <a:ext cx="8970997" cy="6011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sz="2000" b="1" dirty="0" smtClean="0">
                <a:solidFill>
                  <a:srgbClr val="003399"/>
                </a:solidFill>
              </a:rPr>
              <a:t>II - L’organisation adoptée par les CER et les Etats pour la transposition et la mise en œuvre de la réforme (4/6)</a:t>
            </a:r>
            <a:endParaRPr lang="fr-FR" sz="2000" dirty="0" smtClean="0">
              <a:solidFill>
                <a:srgbClr val="003399"/>
              </a:solidFill>
              <a:latin typeface="Myriad Pro" pitchFamily="34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920552" y="1556792"/>
            <a:ext cx="1008112" cy="4392488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vert270" lIns="36000" rIns="0" rtlCol="0" anchor="ctr"/>
          <a:lstStyle/>
          <a:p>
            <a:pPr lvl="0" algn="ctr"/>
            <a:r>
              <a:rPr lang="fr-FR" sz="4400" dirty="0" smtClean="0">
                <a:solidFill>
                  <a:srgbClr val="003399"/>
                </a:solidFill>
                <a:latin typeface="Myriad Pro" pitchFamily="34" charset="0"/>
              </a:rPr>
              <a:t>UEMOA</a:t>
            </a:r>
          </a:p>
        </p:txBody>
      </p:sp>
      <p:sp>
        <p:nvSpPr>
          <p:cNvPr id="25" name="Isosceles Triangle 24"/>
          <p:cNvSpPr/>
          <p:nvPr/>
        </p:nvSpPr>
        <p:spPr>
          <a:xfrm rot="16200000" flipV="1">
            <a:off x="524488" y="3609040"/>
            <a:ext cx="3600400" cy="360000"/>
          </a:xfrm>
          <a:prstGeom prst="triangle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rgbClr val="EBF7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0" rtlCol="0" anchor="ctr"/>
          <a:lstStyle/>
          <a:p>
            <a:pPr algn="ctr"/>
            <a:endParaRPr lang="fr-FR" sz="1400" dirty="0" smtClean="0">
              <a:solidFill>
                <a:srgbClr val="003399"/>
              </a:solidFill>
              <a:latin typeface="Myriad Pro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32520" y="1073944"/>
            <a:ext cx="9001000" cy="43204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457200" indent="-457200">
              <a:spcBef>
                <a:spcPct val="20000"/>
              </a:spcBef>
            </a:pPr>
            <a:r>
              <a:rPr lang="fr-FR" b="1" dirty="0" smtClean="0">
                <a:solidFill>
                  <a:srgbClr val="00B050"/>
                </a:solidFill>
                <a:latin typeface="Myriad Pro" pitchFamily="34" charset="0"/>
              </a:rPr>
              <a:t>Bilan actualisé de la transposition des directives :</a:t>
            </a:r>
          </a:p>
          <a:p>
            <a:pPr marL="457200" indent="-457200">
              <a:spcBef>
                <a:spcPct val="20000"/>
              </a:spcBef>
            </a:pPr>
            <a:endParaRPr lang="fr-FR" b="1" dirty="0" smtClean="0">
              <a:solidFill>
                <a:srgbClr val="00B050"/>
              </a:solidFill>
              <a:latin typeface="Myriad Pro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576736" y="1556792"/>
            <a:ext cx="7056784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v"/>
            </a:pPr>
            <a:r>
              <a:rPr lang="fr-FR" sz="1600" dirty="0" smtClean="0">
                <a:solidFill>
                  <a:srgbClr val="003399"/>
                </a:solidFill>
              </a:rPr>
              <a:t>Phase de transposition </a:t>
            </a:r>
            <a:r>
              <a:rPr lang="fr-FR" sz="1600" b="1" dirty="0" smtClean="0">
                <a:solidFill>
                  <a:srgbClr val="003399"/>
                </a:solidFill>
              </a:rPr>
              <a:t>aboutie </a:t>
            </a:r>
            <a:r>
              <a:rPr lang="fr-FR" sz="1600" dirty="0" smtClean="0">
                <a:solidFill>
                  <a:srgbClr val="003399"/>
                </a:solidFill>
              </a:rPr>
              <a:t>depuis 2011/2012 : </a:t>
            </a:r>
            <a:r>
              <a:rPr lang="fr-FR" sz="1600" b="1" dirty="0" smtClean="0">
                <a:solidFill>
                  <a:srgbClr val="003399"/>
                </a:solidFill>
              </a:rPr>
              <a:t>Sénégal</a:t>
            </a:r>
            <a:endParaRPr lang="fr-FR" sz="1600" dirty="0" smtClean="0">
              <a:solidFill>
                <a:srgbClr val="003399"/>
              </a:solidFill>
            </a:endParaRPr>
          </a:p>
          <a:p>
            <a:pPr lvl="0"/>
            <a:endParaRPr lang="en-US" sz="1600" dirty="0" smtClean="0">
              <a:solidFill>
                <a:srgbClr val="003399"/>
              </a:solidFill>
            </a:endParaRPr>
          </a:p>
          <a:p>
            <a:pPr lvl="0">
              <a:buFont typeface="Wingdings" pitchFamily="2" charset="2"/>
              <a:buChar char="v"/>
            </a:pPr>
            <a:r>
              <a:rPr lang="fr-FR" sz="1600" dirty="0" smtClean="0">
                <a:solidFill>
                  <a:srgbClr val="003399"/>
                </a:solidFill>
              </a:rPr>
              <a:t>Phase de transposition finalisée </a:t>
            </a:r>
            <a:r>
              <a:rPr lang="fr-FR" sz="1600" b="1" dirty="0" smtClean="0">
                <a:solidFill>
                  <a:srgbClr val="003399"/>
                </a:solidFill>
              </a:rPr>
              <a:t>en cours</a:t>
            </a:r>
            <a:r>
              <a:rPr lang="fr-FR" sz="1600" dirty="0" smtClean="0">
                <a:solidFill>
                  <a:srgbClr val="003399"/>
                </a:solidFill>
              </a:rPr>
              <a:t> : </a:t>
            </a:r>
          </a:p>
          <a:p>
            <a:pPr lvl="0"/>
            <a:endParaRPr lang="en-US" sz="1600" dirty="0" smtClean="0">
              <a:solidFill>
                <a:srgbClr val="003399"/>
              </a:solidFill>
            </a:endParaRPr>
          </a:p>
          <a:p>
            <a:pPr lvl="1"/>
            <a:r>
              <a:rPr lang="fr-FR" sz="1400" b="1" dirty="0" smtClean="0">
                <a:solidFill>
                  <a:srgbClr val="003399"/>
                </a:solidFill>
              </a:rPr>
              <a:t>Bénin</a:t>
            </a:r>
            <a:r>
              <a:rPr lang="fr-FR" sz="1400" dirty="0" smtClean="0">
                <a:solidFill>
                  <a:srgbClr val="003399"/>
                </a:solidFill>
              </a:rPr>
              <a:t> : loi organique sur les lois de finances transposée ;</a:t>
            </a:r>
          </a:p>
          <a:p>
            <a:pPr lvl="1"/>
            <a:endParaRPr lang="en-US" sz="1400" dirty="0" smtClean="0">
              <a:solidFill>
                <a:srgbClr val="003399"/>
              </a:solidFill>
            </a:endParaRPr>
          </a:p>
          <a:p>
            <a:pPr lvl="1"/>
            <a:r>
              <a:rPr lang="fr-FR" sz="1400" b="1" dirty="0" smtClean="0">
                <a:solidFill>
                  <a:srgbClr val="003399"/>
                </a:solidFill>
              </a:rPr>
              <a:t>Côte d’Ivoire</a:t>
            </a:r>
            <a:r>
              <a:rPr lang="fr-FR" sz="1400" dirty="0" smtClean="0">
                <a:solidFill>
                  <a:srgbClr val="003399"/>
                </a:solidFill>
              </a:rPr>
              <a:t> : projet de loi organique sur les lois de finances et projet de loi organique sur le Code transparence déposés à l’Assemblée nationale ;</a:t>
            </a:r>
          </a:p>
          <a:p>
            <a:pPr lvl="1"/>
            <a:endParaRPr lang="en-US" sz="1400" dirty="0" smtClean="0">
              <a:solidFill>
                <a:srgbClr val="003399"/>
              </a:solidFill>
            </a:endParaRPr>
          </a:p>
          <a:p>
            <a:pPr lvl="1"/>
            <a:r>
              <a:rPr lang="fr-FR" sz="1400" b="1" dirty="0" smtClean="0">
                <a:solidFill>
                  <a:srgbClr val="003399"/>
                </a:solidFill>
              </a:rPr>
              <a:t>Niger</a:t>
            </a:r>
            <a:r>
              <a:rPr lang="fr-FR" sz="1400" dirty="0" smtClean="0">
                <a:solidFill>
                  <a:srgbClr val="003399"/>
                </a:solidFill>
              </a:rPr>
              <a:t> : tous les textes ont été transposés à l’exception du projet de loi transposant le Code de transparence ; </a:t>
            </a:r>
          </a:p>
          <a:p>
            <a:pPr lvl="1"/>
            <a:endParaRPr lang="en-US" sz="1400" dirty="0" smtClean="0">
              <a:solidFill>
                <a:srgbClr val="003399"/>
              </a:solidFill>
            </a:endParaRPr>
          </a:p>
          <a:p>
            <a:pPr lvl="1"/>
            <a:r>
              <a:rPr lang="fr-FR" sz="1400" b="1" dirty="0" smtClean="0">
                <a:solidFill>
                  <a:srgbClr val="003399"/>
                </a:solidFill>
              </a:rPr>
              <a:t>Mali</a:t>
            </a:r>
            <a:r>
              <a:rPr lang="fr-FR" sz="1400" dirty="0" smtClean="0">
                <a:solidFill>
                  <a:srgbClr val="003399"/>
                </a:solidFill>
              </a:rPr>
              <a:t> : projets de loi de transposition des directives portant loi de finances et Code de transparence adoptés ;</a:t>
            </a:r>
          </a:p>
          <a:p>
            <a:pPr lvl="1"/>
            <a:endParaRPr lang="en-US" sz="1400" dirty="0" smtClean="0">
              <a:solidFill>
                <a:srgbClr val="003399"/>
              </a:solidFill>
            </a:endParaRPr>
          </a:p>
          <a:p>
            <a:pPr lvl="1"/>
            <a:r>
              <a:rPr lang="fr-FR" sz="1400" b="1" dirty="0" smtClean="0">
                <a:solidFill>
                  <a:srgbClr val="003399"/>
                </a:solidFill>
              </a:rPr>
              <a:t>Guinée Bissau</a:t>
            </a:r>
            <a:r>
              <a:rPr lang="fr-FR" sz="1400" dirty="0" smtClean="0">
                <a:solidFill>
                  <a:srgbClr val="003399"/>
                </a:solidFill>
              </a:rPr>
              <a:t> : tous les projets de décret adoptés en Conseil des Ministres (l’UEMOA  a traduit les textes)* ;</a:t>
            </a:r>
          </a:p>
          <a:p>
            <a:pPr lvl="1"/>
            <a:endParaRPr lang="en-US" sz="1400" dirty="0" smtClean="0">
              <a:solidFill>
                <a:srgbClr val="003399"/>
              </a:solidFill>
            </a:endParaRPr>
          </a:p>
          <a:p>
            <a:pPr lvl="1"/>
            <a:r>
              <a:rPr lang="fr-FR" sz="1400" b="1" dirty="0" smtClean="0">
                <a:solidFill>
                  <a:srgbClr val="003399"/>
                </a:solidFill>
              </a:rPr>
              <a:t>Togo</a:t>
            </a:r>
            <a:r>
              <a:rPr lang="fr-FR" sz="1400" dirty="0" smtClean="0">
                <a:solidFill>
                  <a:srgbClr val="003399"/>
                </a:solidFill>
              </a:rPr>
              <a:t> : les textes portant sur le code de transparence et la loi de finances attendent une validation par l’Assemblée  (depuis près de 2 ans) ; </a:t>
            </a:r>
          </a:p>
          <a:p>
            <a:pPr lvl="1"/>
            <a:endParaRPr lang="en-US" sz="1400" dirty="0" smtClean="0">
              <a:solidFill>
                <a:srgbClr val="003399"/>
              </a:solidFill>
            </a:endParaRPr>
          </a:p>
          <a:p>
            <a:pPr lvl="0"/>
            <a:r>
              <a:rPr lang="fr-FR" sz="1400" b="1" dirty="0" smtClean="0">
                <a:solidFill>
                  <a:srgbClr val="003399"/>
                </a:solidFill>
              </a:rPr>
              <a:t>          Burkina Faso</a:t>
            </a:r>
            <a:r>
              <a:rPr lang="fr-FR" sz="1400" dirty="0" smtClean="0">
                <a:solidFill>
                  <a:srgbClr val="003399"/>
                </a:solidFill>
              </a:rPr>
              <a:t> : Code de transparence transposé en 2013</a:t>
            </a:r>
            <a:r>
              <a:rPr lang="fr-FR" sz="1600" dirty="0" smtClean="0">
                <a:solidFill>
                  <a:srgbClr val="003399"/>
                </a:solidFill>
              </a:rPr>
              <a:t>. </a:t>
            </a:r>
            <a:endParaRPr lang="en-US" dirty="0">
              <a:solidFill>
                <a:srgbClr val="0033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870E6-D2AA-48EE-8820-81C62F91B005}" type="datetime1">
              <a:rPr lang="en-US" smtClean="0"/>
              <a:pPr/>
              <a:t>1/16/2014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88704" y="6356355"/>
            <a:ext cx="6768752" cy="365125"/>
          </a:xfrm>
        </p:spPr>
        <p:txBody>
          <a:bodyPr/>
          <a:lstStyle/>
          <a:p>
            <a:pPr lvl="0"/>
            <a:r>
              <a:rPr lang="fr-FR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Atelier NOMADE - 19 décembre 2013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9A900-126C-49E9-BD4B-5F079502F86F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584514" y="163588"/>
            <a:ext cx="8970997" cy="6011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sz="2000" b="1" dirty="0" smtClean="0">
                <a:solidFill>
                  <a:srgbClr val="003399"/>
                </a:solidFill>
              </a:rPr>
              <a:t>II - L’organisation adoptée par les CER et les Etats pour la transposition et la mise en œuvre de la réforme (5/6)</a:t>
            </a:r>
            <a:endParaRPr lang="fr-FR" sz="2000" dirty="0" smtClean="0">
              <a:solidFill>
                <a:srgbClr val="003399"/>
              </a:solidFill>
              <a:latin typeface="Myriad Pro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920552" y="1412776"/>
            <a:ext cx="1008112" cy="4968552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vert270" lIns="36000" rIns="0" rtlCol="0" anchor="ctr"/>
          <a:lstStyle/>
          <a:p>
            <a:pPr lvl="0" algn="ctr"/>
            <a:r>
              <a:rPr lang="fr-FR" sz="4800" dirty="0" smtClean="0">
                <a:solidFill>
                  <a:srgbClr val="003399"/>
                </a:solidFill>
                <a:latin typeface="Myriad Pro" pitchFamily="34" charset="0"/>
              </a:rPr>
              <a:t>CEMAC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432720" y="1412776"/>
            <a:ext cx="72008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500" b="1" dirty="0" smtClean="0">
                <a:solidFill>
                  <a:srgbClr val="003399"/>
                </a:solidFill>
              </a:rPr>
              <a:t>Deux Etats ont procédé une transposition de la directive relative aux lois de finances :</a:t>
            </a:r>
            <a:endParaRPr lang="en-US" sz="1500" b="1" dirty="0" smtClean="0">
              <a:solidFill>
                <a:srgbClr val="003399"/>
              </a:solidFill>
            </a:endParaRPr>
          </a:p>
          <a:p>
            <a:r>
              <a:rPr lang="fr-FR" sz="1500" dirty="0" smtClean="0">
                <a:solidFill>
                  <a:srgbClr val="003399"/>
                </a:solidFill>
              </a:rPr>
              <a:t> </a:t>
            </a:r>
            <a:endParaRPr lang="en-US" sz="1500" dirty="0" smtClean="0">
              <a:solidFill>
                <a:srgbClr val="003399"/>
              </a:solidFill>
            </a:endParaRPr>
          </a:p>
          <a:p>
            <a:pPr lvl="0">
              <a:buFont typeface="Wingdings" pitchFamily="2" charset="2"/>
              <a:buChar char="v"/>
            </a:pPr>
            <a:r>
              <a:rPr lang="fr-FR" sz="1500" dirty="0" smtClean="0">
                <a:solidFill>
                  <a:srgbClr val="003399"/>
                </a:solidFill>
              </a:rPr>
              <a:t>le</a:t>
            </a:r>
            <a:r>
              <a:rPr lang="fr-FR" sz="1500" b="1" dirty="0" smtClean="0">
                <a:solidFill>
                  <a:srgbClr val="003399"/>
                </a:solidFill>
              </a:rPr>
              <a:t> Gabon</a:t>
            </a:r>
            <a:r>
              <a:rPr lang="fr-FR" sz="1500" dirty="0" smtClean="0">
                <a:solidFill>
                  <a:srgbClr val="003399"/>
                </a:solidFill>
              </a:rPr>
              <a:t>, en 2010 (mais il vient de transmettre à la Commission de la CEMAC, un nouveau projet de loi organique procédant à l’alignement des dispositions qui n’étaient pas strictement en phase avec la directive de 2011 et a également transmis  pour avis de la CEMAC, les autres projets de textes règlementaires ;</a:t>
            </a:r>
          </a:p>
          <a:p>
            <a:pPr lvl="0">
              <a:buFont typeface="Wingdings" pitchFamily="2" charset="2"/>
              <a:buChar char="v"/>
            </a:pPr>
            <a:endParaRPr lang="en-US" sz="1500" dirty="0" smtClean="0">
              <a:solidFill>
                <a:srgbClr val="003399"/>
              </a:solidFill>
            </a:endParaRPr>
          </a:p>
          <a:p>
            <a:pPr lvl="0">
              <a:buFont typeface="Wingdings" pitchFamily="2" charset="2"/>
              <a:buChar char="v"/>
            </a:pPr>
            <a:r>
              <a:rPr lang="fr-FR" sz="1500" dirty="0" smtClean="0">
                <a:solidFill>
                  <a:srgbClr val="003399"/>
                </a:solidFill>
              </a:rPr>
              <a:t>le</a:t>
            </a:r>
            <a:r>
              <a:rPr lang="fr-FR" sz="1500" b="1" dirty="0" smtClean="0">
                <a:solidFill>
                  <a:srgbClr val="003399"/>
                </a:solidFill>
              </a:rPr>
              <a:t> Congo</a:t>
            </a:r>
            <a:r>
              <a:rPr lang="fr-FR" sz="1500" dirty="0" smtClean="0">
                <a:solidFill>
                  <a:srgbClr val="003399"/>
                </a:solidFill>
              </a:rPr>
              <a:t> en septembre 2012, mais un certain nombre de dispositions de la directive sont absentes du texte.</a:t>
            </a:r>
            <a:endParaRPr lang="en-US" sz="1500" dirty="0" smtClean="0">
              <a:solidFill>
                <a:srgbClr val="003399"/>
              </a:solidFill>
            </a:endParaRPr>
          </a:p>
          <a:p>
            <a:r>
              <a:rPr lang="fr-FR" sz="1500" dirty="0" smtClean="0">
                <a:solidFill>
                  <a:srgbClr val="003399"/>
                </a:solidFill>
              </a:rPr>
              <a:t> </a:t>
            </a:r>
          </a:p>
          <a:p>
            <a:r>
              <a:rPr lang="fr-FR" sz="1500" b="1" dirty="0" smtClean="0">
                <a:solidFill>
                  <a:srgbClr val="003399"/>
                </a:solidFill>
              </a:rPr>
              <a:t>Par ailleurs :</a:t>
            </a:r>
          </a:p>
          <a:p>
            <a:pPr>
              <a:buFont typeface="Wingdings" pitchFamily="2" charset="2"/>
              <a:buChar char="v"/>
            </a:pPr>
            <a:r>
              <a:rPr lang="fr-FR" sz="1500" dirty="0" smtClean="0">
                <a:solidFill>
                  <a:srgbClr val="003399"/>
                </a:solidFill>
              </a:rPr>
              <a:t>Le </a:t>
            </a:r>
            <a:r>
              <a:rPr lang="fr-FR" sz="1500" b="1" dirty="0" smtClean="0">
                <a:solidFill>
                  <a:srgbClr val="003399"/>
                </a:solidFill>
              </a:rPr>
              <a:t>Cameroun</a:t>
            </a:r>
            <a:r>
              <a:rPr lang="fr-FR" sz="1500" dirty="0" smtClean="0">
                <a:solidFill>
                  <a:srgbClr val="003399"/>
                </a:solidFill>
              </a:rPr>
              <a:t> a voté, en 2007, une loi organique relative au régime financier de l’Etat.</a:t>
            </a:r>
            <a:endParaRPr lang="en-US" sz="1500" dirty="0" smtClean="0">
              <a:solidFill>
                <a:srgbClr val="003399"/>
              </a:solidFill>
            </a:endParaRPr>
          </a:p>
          <a:p>
            <a:pPr>
              <a:buFont typeface="Wingdings" pitchFamily="2" charset="2"/>
              <a:buChar char="v"/>
            </a:pPr>
            <a:endParaRPr lang="en-US" sz="1500" dirty="0" smtClean="0">
              <a:solidFill>
                <a:srgbClr val="003399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fr-FR" sz="1500" dirty="0" smtClean="0">
                <a:solidFill>
                  <a:srgbClr val="003399"/>
                </a:solidFill>
              </a:rPr>
              <a:t>Le </a:t>
            </a:r>
            <a:r>
              <a:rPr lang="fr-FR" sz="1500" b="1" dirty="0" smtClean="0">
                <a:solidFill>
                  <a:srgbClr val="003399"/>
                </a:solidFill>
              </a:rPr>
              <a:t>Tchad </a:t>
            </a:r>
            <a:r>
              <a:rPr lang="fr-FR" sz="1500" dirty="0" smtClean="0">
                <a:solidFill>
                  <a:srgbClr val="003399"/>
                </a:solidFill>
              </a:rPr>
              <a:t>a déposé à l’Assemblée nationale, un projet de loi organique relative aux lois de finances après avoir pris l’avis de la Commission de la CEMAC.</a:t>
            </a:r>
          </a:p>
          <a:p>
            <a:endParaRPr lang="fr-FR" sz="1500" dirty="0" smtClean="0">
              <a:solidFill>
                <a:srgbClr val="003399"/>
              </a:solidFill>
            </a:endParaRPr>
          </a:p>
          <a:p>
            <a:r>
              <a:rPr lang="fr-FR" sz="1500" b="1" dirty="0" smtClean="0">
                <a:solidFill>
                  <a:schemeClr val="accent6">
                    <a:lumMod val="75000"/>
                  </a:schemeClr>
                </a:solidFill>
              </a:rPr>
              <a:t>Rappel</a:t>
            </a:r>
            <a:r>
              <a:rPr lang="fr-FR" sz="1500" dirty="0" smtClean="0">
                <a:solidFill>
                  <a:schemeClr val="accent6">
                    <a:lumMod val="75000"/>
                  </a:schemeClr>
                </a:solidFill>
              </a:rPr>
              <a:t> :</a:t>
            </a:r>
            <a:r>
              <a:rPr lang="fr-FR" sz="1500" dirty="0" smtClean="0">
                <a:solidFill>
                  <a:srgbClr val="003399"/>
                </a:solidFill>
              </a:rPr>
              <a:t> la CEMAC vient de reculer d’un an le délai de transposition (réalisme ou insuffisante volonté politique des Etats ?).</a:t>
            </a:r>
            <a:endParaRPr lang="en-US" sz="1500" dirty="0">
              <a:solidFill>
                <a:srgbClr val="003399"/>
              </a:solidFill>
            </a:endParaRPr>
          </a:p>
        </p:txBody>
      </p:sp>
      <p:sp>
        <p:nvSpPr>
          <p:cNvPr id="20" name="Isosceles Triangle 19"/>
          <p:cNvSpPr/>
          <p:nvPr/>
        </p:nvSpPr>
        <p:spPr>
          <a:xfrm rot="16200000" flipV="1">
            <a:off x="596496" y="3393016"/>
            <a:ext cx="3168352" cy="360000"/>
          </a:xfrm>
          <a:prstGeom prst="triangle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rgbClr val="EBF7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0" rtlCol="0" anchor="ctr"/>
          <a:lstStyle/>
          <a:p>
            <a:pPr algn="ctr"/>
            <a:endParaRPr lang="fr-FR" sz="1400" dirty="0" smtClean="0">
              <a:solidFill>
                <a:srgbClr val="003399"/>
              </a:solidFill>
              <a:latin typeface="Myriad Pro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32520" y="908720"/>
            <a:ext cx="9001000" cy="43204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457200" indent="-457200">
              <a:spcBef>
                <a:spcPct val="20000"/>
              </a:spcBef>
            </a:pPr>
            <a:r>
              <a:rPr lang="fr-FR" b="1" dirty="0" smtClean="0">
                <a:solidFill>
                  <a:srgbClr val="00B050"/>
                </a:solidFill>
                <a:latin typeface="Myriad Pro" pitchFamily="34" charset="0"/>
              </a:rPr>
              <a:t>Bilan actualisé de la transposition des directives :</a:t>
            </a:r>
          </a:p>
          <a:p>
            <a:pPr marL="457200" indent="-457200">
              <a:spcBef>
                <a:spcPct val="20000"/>
              </a:spcBef>
            </a:pPr>
            <a:endParaRPr lang="fr-FR" b="1" dirty="0" smtClean="0">
              <a:solidFill>
                <a:srgbClr val="00B050"/>
              </a:solidFill>
              <a:latin typeface="Myriad Pro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9A900-126C-49E9-BD4B-5F079502F86F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584519" y="163588"/>
            <a:ext cx="8970997" cy="6011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sz="2800" b="1" dirty="0" smtClean="0">
                <a:solidFill>
                  <a:srgbClr val="003399"/>
                </a:solidFill>
              </a:rPr>
              <a:t>Introduction (1/4)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848544" y="3789040"/>
            <a:ext cx="2736305" cy="194421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rtlCol="0" anchor="t"/>
          <a:lstStyle/>
          <a:p>
            <a:pPr marL="182563" indent="-182563" algn="just">
              <a:spcAft>
                <a:spcPts val="600"/>
              </a:spcAft>
            </a:pPr>
            <a:r>
              <a:rPr lang="fr-FR" sz="1100" b="1" dirty="0" smtClean="0">
                <a:solidFill>
                  <a:schemeClr val="tx1"/>
                </a:solidFill>
              </a:rPr>
              <a:t>	</a:t>
            </a:r>
            <a:r>
              <a:rPr lang="fr-FR" sz="1400" dirty="0" smtClean="0">
                <a:solidFill>
                  <a:schemeClr val="tx1"/>
                </a:solidFill>
              </a:rPr>
              <a:t>Instauration d’un </a:t>
            </a:r>
            <a:r>
              <a:rPr lang="fr-FR" sz="1400" b="1" dirty="0" smtClean="0">
                <a:solidFill>
                  <a:schemeClr val="tx1"/>
                </a:solidFill>
              </a:rPr>
              <a:t>marché commun</a:t>
            </a:r>
            <a:endParaRPr lang="fr-FR" sz="1100" b="1" dirty="0" smtClean="0">
              <a:solidFill>
                <a:schemeClr val="tx1"/>
              </a:solidFill>
            </a:endParaRPr>
          </a:p>
          <a:p>
            <a:pPr marL="182563" indent="-182563" algn="just">
              <a:spcAft>
                <a:spcPts val="600"/>
              </a:spcAft>
            </a:pPr>
            <a:endParaRPr lang="fr-FR" sz="1100" b="1" dirty="0" smtClean="0">
              <a:solidFill>
                <a:schemeClr val="tx1"/>
              </a:solidFill>
            </a:endParaRPr>
          </a:p>
          <a:p>
            <a:pPr marL="182563" indent="-182563" algn="just">
              <a:spcAft>
                <a:spcPts val="600"/>
              </a:spcAft>
            </a:pPr>
            <a:r>
              <a:rPr lang="fr-FR" sz="1100" b="1" dirty="0" smtClean="0">
                <a:solidFill>
                  <a:schemeClr val="tx1"/>
                </a:solidFill>
              </a:rPr>
              <a:t>	</a:t>
            </a:r>
            <a:r>
              <a:rPr lang="fr-FR" sz="1400" b="1" dirty="0" smtClean="0">
                <a:solidFill>
                  <a:schemeClr val="tx1"/>
                </a:solidFill>
              </a:rPr>
              <a:t>Monnaie  et politique monétaire communes </a:t>
            </a:r>
            <a:r>
              <a:rPr lang="fr-FR" sz="1400" dirty="0" smtClean="0"/>
              <a:t>: garantir la convertibilité à taux fixe de la monnaie  </a:t>
            </a:r>
          </a:p>
          <a:p>
            <a:pPr marL="182563" indent="-182563" algn="just">
              <a:spcAft>
                <a:spcPts val="600"/>
              </a:spcAft>
            </a:pPr>
            <a:endParaRPr lang="fr-FR" sz="1400" dirty="0" smtClean="0"/>
          </a:p>
          <a:p>
            <a:pPr lvl="0"/>
            <a:endParaRPr lang="fr-FR" sz="1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yriad Pro" pitchFamily="34" charset="0"/>
            </a:endParaRPr>
          </a:p>
          <a:p>
            <a:pPr lvl="0"/>
            <a:endParaRPr lang="fr-FR" sz="1600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yriad Pro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704528" y="1052736"/>
            <a:ext cx="8928993" cy="7284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lvl="0" algn="ctr"/>
            <a:r>
              <a:rPr lang="fr-FR" b="1" dirty="0" smtClean="0">
                <a:solidFill>
                  <a:schemeClr val="lt1"/>
                </a:solidFill>
              </a:rPr>
              <a:t> UEMOA (8 Etats)  et CEMAC (6 Etats) </a:t>
            </a:r>
          </a:p>
          <a:p>
            <a:pPr lvl="0" algn="ctr"/>
            <a:r>
              <a:rPr lang="fr-FR" b="1" dirty="0" smtClean="0">
                <a:solidFill>
                  <a:schemeClr val="lt1"/>
                </a:solidFill>
              </a:rPr>
              <a:t>Quelles principales caractéristiques ?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3800872" y="3861048"/>
            <a:ext cx="2895602" cy="187220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r>
              <a:rPr lang="fr-FR" sz="1400" b="1" dirty="0" smtClean="0"/>
              <a:t>Dispositifs de surveillance multilatérale mis en place :</a:t>
            </a:r>
          </a:p>
          <a:p>
            <a:endParaRPr lang="fr-FR" sz="1400" b="1" dirty="0" smtClean="0"/>
          </a:p>
          <a:p>
            <a:pPr>
              <a:buFont typeface="Wingdings" pitchFamily="2" charset="2"/>
              <a:buChar char="§"/>
            </a:pPr>
            <a:r>
              <a:rPr lang="fr-FR" sz="1400" dirty="0" smtClean="0"/>
              <a:t> dévaluation en 1993 ; </a:t>
            </a:r>
          </a:p>
          <a:p>
            <a:pPr>
              <a:buFont typeface="Wingdings" pitchFamily="2" charset="2"/>
              <a:buChar char="§"/>
            </a:pPr>
            <a:r>
              <a:rPr lang="fr-FR" sz="1400" dirty="0" smtClean="0"/>
              <a:t>Traités instituant l’UEMOA (1994) et la CEMAC (1994)</a:t>
            </a:r>
          </a:p>
          <a:p>
            <a:endParaRPr lang="fr-FR" sz="1400" dirty="0" smtClean="0"/>
          </a:p>
          <a:p>
            <a:pPr lvl="0"/>
            <a:endParaRPr lang="fr-FR" b="1" dirty="0" smtClean="0">
              <a:solidFill>
                <a:srgbClr val="002060"/>
              </a:solidFill>
              <a:latin typeface="Myriad Pro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704537" y="1916832"/>
            <a:ext cx="2808313" cy="1512168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lvl="0" algn="ctr"/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</a:rPr>
              <a:t>Objectif  d’intégration régionale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3728864" y="1916832"/>
            <a:ext cx="2880320" cy="1584176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/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</a:rPr>
              <a:t>Participation au dispositif de stabilité monétaire  de la zone franc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6825208" y="1916832"/>
            <a:ext cx="2808312" cy="1584176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algn="ctr"/>
            <a:r>
              <a:rPr lang="fr-FR" sz="1600" b="1" dirty="0" smtClean="0">
                <a:solidFill>
                  <a:schemeClr val="accent1">
                    <a:lumMod val="50000"/>
                  </a:schemeClr>
                </a:solidFill>
              </a:rPr>
              <a:t>Renforcement de la performance économique des Etats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6897216" y="3789040"/>
            <a:ext cx="2808312" cy="201622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0" rtlCol="0" anchor="t"/>
          <a:lstStyle/>
          <a:p>
            <a:pPr marL="182563" indent="-182563" algn="just">
              <a:spcAft>
                <a:spcPts val="600"/>
              </a:spcAft>
            </a:pPr>
            <a:r>
              <a:rPr lang="fr-FR" sz="1050" b="1" dirty="0" smtClean="0">
                <a:solidFill>
                  <a:schemeClr val="tx1"/>
                </a:solidFill>
              </a:rPr>
              <a:t>	</a:t>
            </a:r>
            <a:r>
              <a:rPr lang="fr-FR" sz="1200" b="1" dirty="0" smtClean="0">
                <a:solidFill>
                  <a:schemeClr val="tx1"/>
                </a:solidFill>
              </a:rPr>
              <a:t>Réforme des finances publiques de seconde génération en 2009 (1997 antérieurement et 2011 (2008 antérieurement) </a:t>
            </a:r>
            <a:r>
              <a:rPr lang="fr-FR" sz="1200" dirty="0" smtClean="0"/>
              <a:t>:</a:t>
            </a:r>
          </a:p>
          <a:p>
            <a:pPr marL="182563" indent="-182563" algn="just">
              <a:spcAft>
                <a:spcPts val="600"/>
              </a:spcAft>
              <a:buFont typeface="Arial" pitchFamily="34" charset="0"/>
              <a:buChar char="•"/>
            </a:pPr>
            <a:r>
              <a:rPr lang="fr-FR" sz="1200" b="1" dirty="0" smtClean="0">
                <a:solidFill>
                  <a:srgbClr val="0070C0"/>
                </a:solidFill>
              </a:rPr>
              <a:t>échec</a:t>
            </a:r>
            <a:r>
              <a:rPr lang="fr-FR" sz="1200" dirty="0" smtClean="0"/>
              <a:t> des réformes de 1</a:t>
            </a:r>
            <a:r>
              <a:rPr lang="fr-FR" sz="1200" baseline="30000" dirty="0" smtClean="0"/>
              <a:t>ère</a:t>
            </a:r>
            <a:r>
              <a:rPr lang="fr-FR" sz="1200" dirty="0" smtClean="0"/>
              <a:t> génération dans les deux zones</a:t>
            </a:r>
            <a:endParaRPr lang="fr-FR" sz="1200" b="1" dirty="0" smtClean="0">
              <a:solidFill>
                <a:srgbClr val="0070C0"/>
              </a:solidFill>
            </a:endParaRPr>
          </a:p>
          <a:p>
            <a:pPr marL="182563" lvl="1" indent="-182563" algn="just">
              <a:spcAft>
                <a:spcPts val="600"/>
              </a:spcAft>
            </a:pPr>
            <a:endParaRPr lang="fr-FR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yriad Pro" pitchFamily="34" charset="0"/>
            </a:endParaRP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497F1B-D36C-4547-9111-75FAA70424FF}" type="datetime1">
              <a:rPr lang="en-US" smtClean="0"/>
              <a:pPr>
                <a:defRPr/>
              </a:pPr>
              <a:t>1/16/2014</a:t>
            </a:fld>
            <a:endParaRPr lang="fr-FR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Atelier NOMADE - 19 décembre 2013</a:t>
            </a:r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922114"/>
          </a:xfrm>
        </p:spPr>
        <p:txBody>
          <a:bodyPr>
            <a:noAutofit/>
          </a:bodyPr>
          <a:lstStyle/>
          <a:p>
            <a:pPr algn="l"/>
            <a:r>
              <a:rPr lang="fr-FR" sz="2400" b="1" dirty="0" smtClean="0">
                <a:solidFill>
                  <a:srgbClr val="003399"/>
                </a:solidFill>
              </a:rPr>
              <a:t>II - L’organisation adoptée par les CER et les Etats pour la transposition et la mise en œuvre de la réforme (6/6)</a:t>
            </a:r>
            <a:r>
              <a:rPr lang="fr-FR" sz="2400" dirty="0" smtClean="0">
                <a:solidFill>
                  <a:srgbClr val="003399"/>
                </a:solidFill>
                <a:latin typeface="Myriad Pro" pitchFamily="34" charset="0"/>
              </a:rPr>
              <a:t/>
            </a:r>
            <a:br>
              <a:rPr lang="fr-FR" sz="2400" dirty="0" smtClean="0">
                <a:solidFill>
                  <a:srgbClr val="003399"/>
                </a:solidFill>
                <a:latin typeface="Myriad Pro" pitchFamily="34" charset="0"/>
              </a:rPr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916832"/>
            <a:ext cx="9066212" cy="4392488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fr-FR" sz="1600" dirty="0" smtClean="0">
                <a:solidFill>
                  <a:srgbClr val="003399"/>
                </a:solidFill>
                <a:latin typeface="Myriad Pro" pitchFamily="34" charset="0"/>
              </a:rPr>
              <a:t>L’</a:t>
            </a:r>
            <a:r>
              <a:rPr lang="fr-FR" sz="1600" b="1" dirty="0" smtClean="0">
                <a:solidFill>
                  <a:srgbClr val="003399"/>
                </a:solidFill>
                <a:latin typeface="Myriad Pro" pitchFamily="34" charset="0"/>
              </a:rPr>
              <a:t>absence de dissémination </a:t>
            </a:r>
            <a:r>
              <a:rPr lang="fr-FR" sz="1600" dirty="0" smtClean="0">
                <a:solidFill>
                  <a:srgbClr val="003399"/>
                </a:solidFill>
                <a:latin typeface="Myriad Pro" pitchFamily="34" charset="0"/>
              </a:rPr>
              <a:t>(coresponsabilité CER/Etat) surtout en CEMAC (processus de dissémination encore en cours) ;</a:t>
            </a:r>
          </a:p>
          <a:p>
            <a:pPr marL="457200" indent="-457200">
              <a:buFont typeface="Wingdings" pitchFamily="2" charset="2"/>
              <a:buChar char="v"/>
            </a:pPr>
            <a:endParaRPr lang="fr-FR" sz="1600" dirty="0" smtClean="0">
              <a:solidFill>
                <a:srgbClr val="003399"/>
              </a:solidFill>
              <a:latin typeface="Myriad Pro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fr-FR" sz="1600" dirty="0" smtClean="0">
                <a:solidFill>
                  <a:srgbClr val="003399"/>
                </a:solidFill>
                <a:latin typeface="Myriad Pro" pitchFamily="34" charset="0"/>
              </a:rPr>
              <a:t>L’</a:t>
            </a:r>
            <a:r>
              <a:rPr lang="fr-FR" sz="1600" b="1" dirty="0" smtClean="0">
                <a:solidFill>
                  <a:srgbClr val="003399"/>
                </a:solidFill>
                <a:latin typeface="Myriad Pro" pitchFamily="34" charset="0"/>
              </a:rPr>
              <a:t>absence</a:t>
            </a:r>
            <a:r>
              <a:rPr lang="fr-FR" sz="1600" dirty="0" smtClean="0">
                <a:solidFill>
                  <a:srgbClr val="003399"/>
                </a:solidFill>
                <a:latin typeface="Myriad Pro" pitchFamily="34" charset="0"/>
              </a:rPr>
              <a:t> </a:t>
            </a:r>
            <a:r>
              <a:rPr lang="fr-FR" sz="1600" b="1" dirty="0" smtClean="0">
                <a:solidFill>
                  <a:srgbClr val="003399"/>
                </a:solidFill>
                <a:latin typeface="Myriad Pro" pitchFamily="34" charset="0"/>
              </a:rPr>
              <a:t>de formation </a:t>
            </a:r>
            <a:r>
              <a:rPr lang="fr-FR" sz="1600" dirty="0" smtClean="0">
                <a:solidFill>
                  <a:srgbClr val="003399"/>
                </a:solidFill>
                <a:latin typeface="Myriad Pro" pitchFamily="34" charset="0"/>
              </a:rPr>
              <a:t>des Parlementaires et assistants parlementaires ;</a:t>
            </a:r>
          </a:p>
          <a:p>
            <a:pPr marL="457200" indent="-457200">
              <a:buFont typeface="Wingdings" pitchFamily="2" charset="2"/>
              <a:buChar char="v"/>
            </a:pPr>
            <a:endParaRPr lang="fr-FR" sz="1600" b="1" dirty="0" smtClean="0">
              <a:solidFill>
                <a:srgbClr val="003399"/>
              </a:solidFill>
              <a:latin typeface="Myriad Pro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fr-FR" sz="1600" b="1" dirty="0" smtClean="0">
                <a:solidFill>
                  <a:srgbClr val="003399"/>
                </a:solidFill>
                <a:latin typeface="Myriad Pro" pitchFamily="34" charset="0"/>
              </a:rPr>
              <a:t>Multiplicité des ordonnateurs principaux (</a:t>
            </a:r>
            <a:r>
              <a:rPr lang="fr-FR" sz="1600" dirty="0" smtClean="0">
                <a:solidFill>
                  <a:srgbClr val="003399"/>
                </a:solidFill>
                <a:latin typeface="Myriad Pro" pitchFamily="34" charset="0"/>
              </a:rPr>
              <a:t>au niveau des Exécutifs) ;</a:t>
            </a:r>
          </a:p>
          <a:p>
            <a:pPr marL="457200" indent="-457200">
              <a:buFont typeface="Wingdings" pitchFamily="2" charset="2"/>
              <a:buChar char="v"/>
            </a:pPr>
            <a:endParaRPr lang="fr-FR" sz="1600" dirty="0" smtClean="0">
              <a:solidFill>
                <a:srgbClr val="003399"/>
              </a:solidFill>
              <a:latin typeface="Myriad Pro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fr-FR" sz="1600" dirty="0" smtClean="0">
                <a:solidFill>
                  <a:srgbClr val="003399"/>
                </a:solidFill>
                <a:latin typeface="Myriad Pro" pitchFamily="34" charset="0"/>
              </a:rPr>
              <a:t>Pouvoir de </a:t>
            </a:r>
            <a:r>
              <a:rPr lang="fr-FR" sz="1600" b="1" dirty="0" smtClean="0">
                <a:solidFill>
                  <a:srgbClr val="003399"/>
                </a:solidFill>
                <a:latin typeface="Myriad Pro" pitchFamily="34" charset="0"/>
              </a:rPr>
              <a:t>régulation</a:t>
            </a:r>
            <a:r>
              <a:rPr lang="fr-FR" sz="1600" dirty="0" smtClean="0">
                <a:solidFill>
                  <a:srgbClr val="003399"/>
                </a:solidFill>
                <a:latin typeface="Myriad Pro" pitchFamily="34" charset="0"/>
              </a:rPr>
              <a:t> du ministre des finances (Togo) ;</a:t>
            </a:r>
          </a:p>
          <a:p>
            <a:pPr marL="457200" indent="-457200">
              <a:buFont typeface="Wingdings" pitchFamily="2" charset="2"/>
              <a:buChar char="v"/>
            </a:pPr>
            <a:endParaRPr lang="fr-FR" sz="1600" dirty="0" smtClean="0">
              <a:solidFill>
                <a:srgbClr val="003399"/>
              </a:solidFill>
              <a:latin typeface="Myriad Pro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fr-FR" sz="1600" dirty="0" smtClean="0">
                <a:solidFill>
                  <a:srgbClr val="003399"/>
                </a:solidFill>
                <a:latin typeface="Myriad Pro" pitchFamily="34" charset="0"/>
              </a:rPr>
              <a:t>Choix de la </a:t>
            </a:r>
            <a:r>
              <a:rPr lang="fr-FR" sz="1600" b="1" dirty="0" smtClean="0">
                <a:solidFill>
                  <a:srgbClr val="003399"/>
                </a:solidFill>
                <a:latin typeface="Myriad Pro" pitchFamily="34" charset="0"/>
              </a:rPr>
              <a:t>structuration Ministère-Programme-Action </a:t>
            </a:r>
            <a:r>
              <a:rPr lang="fr-FR" sz="1600" dirty="0" smtClean="0">
                <a:solidFill>
                  <a:srgbClr val="003399"/>
                </a:solidFill>
                <a:latin typeface="Myriad Pro" pitchFamily="34" charset="0"/>
              </a:rPr>
              <a:t>(Gabon, Côte d’Ivoire) ;</a:t>
            </a:r>
          </a:p>
          <a:p>
            <a:pPr marL="457200" indent="-457200">
              <a:buFont typeface="Wingdings" pitchFamily="2" charset="2"/>
              <a:buChar char="v"/>
            </a:pPr>
            <a:endParaRPr lang="fr-FR" sz="1600" dirty="0" smtClean="0">
              <a:solidFill>
                <a:srgbClr val="003399"/>
              </a:solidFill>
              <a:latin typeface="Myriad Pro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fr-FR" sz="1600" dirty="0" smtClean="0">
                <a:solidFill>
                  <a:srgbClr val="003399"/>
                </a:solidFill>
                <a:latin typeface="Myriad Pro" pitchFamily="34" charset="0"/>
              </a:rPr>
              <a:t>Problématique de la </a:t>
            </a:r>
            <a:r>
              <a:rPr lang="fr-FR" sz="1600" b="1" dirty="0" smtClean="0">
                <a:solidFill>
                  <a:srgbClr val="003399"/>
                </a:solidFill>
                <a:latin typeface="Myriad Pro" pitchFamily="34" charset="0"/>
              </a:rPr>
              <a:t>désignation des responsables de programme </a:t>
            </a:r>
            <a:r>
              <a:rPr lang="fr-FR" sz="1600" dirty="0" smtClean="0">
                <a:solidFill>
                  <a:srgbClr val="003399"/>
                </a:solidFill>
                <a:latin typeface="Myriad Pro" pitchFamily="34" charset="0"/>
              </a:rPr>
              <a:t>;</a:t>
            </a:r>
          </a:p>
          <a:p>
            <a:pPr marL="457200" indent="-457200">
              <a:buFont typeface="Wingdings" pitchFamily="2" charset="2"/>
              <a:buChar char="v"/>
            </a:pPr>
            <a:endParaRPr lang="fr-FR" sz="1600" dirty="0" smtClean="0">
              <a:solidFill>
                <a:srgbClr val="003399"/>
              </a:solidFill>
              <a:latin typeface="Myriad Pro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fr-FR" sz="1600" b="1" dirty="0" smtClean="0">
                <a:solidFill>
                  <a:srgbClr val="003399"/>
                </a:solidFill>
                <a:latin typeface="Myriad Pro" pitchFamily="34" charset="0"/>
              </a:rPr>
              <a:t>Fongibilité pour les dépenses d’investissement </a:t>
            </a:r>
            <a:r>
              <a:rPr lang="fr-FR" sz="1600" dirty="0" smtClean="0">
                <a:solidFill>
                  <a:srgbClr val="003399"/>
                </a:solidFill>
                <a:latin typeface="Myriad Pro" pitchFamily="34" charset="0"/>
              </a:rPr>
              <a:t>: l’absence d’autorisation d’engagement sur les natures économiques de dépenses autres que celles d’investissement gène les Etats ;</a:t>
            </a:r>
          </a:p>
          <a:p>
            <a:pPr marL="457200" indent="-457200">
              <a:buFont typeface="Wingdings" pitchFamily="2" charset="2"/>
              <a:buChar char="v"/>
            </a:pPr>
            <a:endParaRPr lang="fr-FR" sz="1600" dirty="0" smtClean="0">
              <a:solidFill>
                <a:srgbClr val="003399"/>
              </a:solidFill>
              <a:latin typeface="Myriad Pro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fr-FR" sz="1600" b="1" dirty="0" smtClean="0">
                <a:solidFill>
                  <a:srgbClr val="003399"/>
                </a:solidFill>
                <a:latin typeface="Myriad Pro" pitchFamily="34" charset="0"/>
              </a:rPr>
              <a:t>Traduction </a:t>
            </a:r>
            <a:r>
              <a:rPr lang="fr-FR" sz="1600" dirty="0" smtClean="0">
                <a:solidFill>
                  <a:srgbClr val="003399"/>
                </a:solidFill>
                <a:latin typeface="Myriad Pro" pitchFamily="34" charset="0"/>
              </a:rPr>
              <a:t>des textes en langue officielle (Guinée équatoriale).</a:t>
            </a:r>
            <a:endParaRPr lang="fr-FR" sz="2000" dirty="0" smtClean="0">
              <a:solidFill>
                <a:srgbClr val="003399"/>
              </a:solidFill>
              <a:latin typeface="Myriad Pro" pitchFamily="34" charset="0"/>
            </a:endParaRPr>
          </a:p>
          <a:p>
            <a:pPr>
              <a:buNone/>
            </a:pPr>
            <a:endParaRPr lang="en-US" sz="2400" dirty="0">
              <a:solidFill>
                <a:srgbClr val="003399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E6AFC4-A54C-4BFB-9AAC-25A689C6E8E7}" type="datetime1">
              <a:rPr lang="en-US" smtClean="0"/>
              <a:pPr>
                <a:defRPr/>
              </a:pPr>
              <a:t>1/16/2014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Atelier NOMADE - 19 décembre 2013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633080-F0CC-4F3E-A729-7F9997738BA8}" type="slidenum">
              <a:rPr lang="fr-FR" smtClean="0"/>
              <a:pPr>
                <a:defRPr/>
              </a:pPr>
              <a:t>20</a:t>
            </a:fld>
            <a:endParaRPr lang="fr-FR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32520" y="1052736"/>
            <a:ext cx="8928992" cy="64807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</a:pPr>
            <a:r>
              <a:rPr lang="fr-FR" sz="1600" b="1" dirty="0" smtClean="0">
                <a:solidFill>
                  <a:srgbClr val="003399"/>
                </a:solidFill>
                <a:latin typeface="Myriad Pro" pitchFamily="34" charset="0"/>
              </a:rPr>
              <a:t>	</a:t>
            </a:r>
            <a:r>
              <a:rPr lang="fr-FR" b="1" dirty="0" smtClean="0">
                <a:solidFill>
                  <a:srgbClr val="003399"/>
                </a:solidFill>
                <a:latin typeface="Myriad Pro" pitchFamily="34" charset="0"/>
              </a:rPr>
              <a:t>Quelques difficultés freinant ou ayant ralenti la transposition dans quelques Etats des deux zones </a:t>
            </a:r>
            <a:endParaRPr lang="fr-FR" sz="1600" b="1" dirty="0" smtClean="0">
              <a:solidFill>
                <a:srgbClr val="00B050"/>
              </a:solidFill>
              <a:latin typeface="Myriad Pro" pitchFamily="34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</a:pPr>
            <a:endParaRPr lang="fr-FR" sz="1600" b="1" dirty="0" smtClean="0">
              <a:solidFill>
                <a:srgbClr val="003399"/>
              </a:solidFill>
              <a:latin typeface="Myriad Pro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fr-FR" sz="3600" b="1" dirty="0" smtClean="0">
                <a:solidFill>
                  <a:srgbClr val="003399"/>
                </a:solidFill>
                <a:latin typeface="Myriad Pro"/>
              </a:rPr>
              <a:t>Plan de la présentation</a:t>
            </a:r>
            <a:endParaRPr lang="fr-FR" sz="3600" dirty="0" smtClean="0">
              <a:solidFill>
                <a:srgbClr val="003399"/>
              </a:solidFill>
              <a:latin typeface="Myriad Pro"/>
            </a:endParaRPr>
          </a:p>
        </p:txBody>
      </p:sp>
      <p:sp>
        <p:nvSpPr>
          <p:cNvPr id="5123" name="Espace réservé de la date 3"/>
          <p:cNvSpPr>
            <a:spLocks noGrp="1"/>
          </p:cNvSpPr>
          <p:nvPr>
            <p:ph type="dt" sz="half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31728CF0-1971-4776-8FB8-3E8BE8F629FB}" type="datetime1">
              <a:rPr lang="en-US" smtClean="0">
                <a:latin typeface="Myriad Pro"/>
              </a:rPr>
              <a:pPr>
                <a:defRPr/>
              </a:pPr>
              <a:t>1/16/2014</a:t>
            </a:fld>
            <a:endParaRPr lang="fr-FR" dirty="0" smtClean="0">
              <a:latin typeface="Myriad Pro"/>
            </a:endParaRPr>
          </a:p>
        </p:txBody>
      </p:sp>
      <p:sp>
        <p:nvSpPr>
          <p:cNvPr id="5124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>
            <a:off x="3296816" y="6093296"/>
            <a:ext cx="6120680" cy="544513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fr-FR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yriad Pro"/>
              </a:rPr>
              <a:t>Atelier NOMADE - 19 décembre 2013</a:t>
            </a:r>
            <a:endParaRPr lang="fr-FR" dirty="0" smtClean="0">
              <a:latin typeface="Myriad Pro"/>
            </a:endParaRPr>
          </a:p>
        </p:txBody>
      </p:sp>
      <p:sp>
        <p:nvSpPr>
          <p:cNvPr id="5125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5F12573-94A4-4E85-A1F4-DC99747E1212}" type="slidenum">
              <a:rPr lang="fr-FR" smtClean="0">
                <a:latin typeface="Myriad Pro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fr-FR" dirty="0" smtClean="0">
              <a:latin typeface="Myriad Pro"/>
            </a:endParaRPr>
          </a:p>
        </p:txBody>
      </p:sp>
      <p:grpSp>
        <p:nvGrpSpPr>
          <p:cNvPr id="2" name="Groupe 20"/>
          <p:cNvGrpSpPr>
            <a:grpSpLocks/>
          </p:cNvGrpSpPr>
          <p:nvPr/>
        </p:nvGrpSpPr>
        <p:grpSpPr bwMode="auto">
          <a:xfrm>
            <a:off x="632520" y="1340768"/>
            <a:ext cx="8929116" cy="4248472"/>
            <a:chOff x="582815" y="1268760"/>
            <a:chExt cx="9053526" cy="3435258"/>
          </a:xfrm>
        </p:grpSpPr>
        <p:sp>
          <p:nvSpPr>
            <p:cNvPr id="5130" name="Rectangle 10"/>
            <p:cNvSpPr>
              <a:spLocks noChangeArrowheads="1"/>
            </p:cNvSpPr>
            <p:nvPr/>
          </p:nvSpPr>
          <p:spPr bwMode="auto">
            <a:xfrm>
              <a:off x="584200" y="1268760"/>
              <a:ext cx="1254369" cy="779712"/>
            </a:xfrm>
            <a:prstGeom prst="rect">
              <a:avLst/>
            </a:prstGeom>
            <a:solidFill>
              <a:srgbClr val="003399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2726" tIns="62726" rIns="62726" bIns="62726" anchor="ctr"/>
            <a:lstStyle/>
            <a:p>
              <a:pPr algn="ctr" defTabSz="708025" eaLnBrk="0" hangingPunct="0">
                <a:lnSpc>
                  <a:spcPct val="90000"/>
                </a:lnSpc>
              </a:pPr>
              <a:r>
                <a:rPr lang="fr-BE" sz="2400" b="1" dirty="0">
                  <a:solidFill>
                    <a:schemeClr val="bg1"/>
                  </a:solidFill>
                  <a:latin typeface="Myriad Pro" pitchFamily="34" charset="0"/>
                </a:rPr>
                <a:t>I</a:t>
              </a:r>
            </a:p>
          </p:txBody>
        </p:sp>
        <p:sp>
          <p:nvSpPr>
            <p:cNvPr id="5131" name="Rectangle 11"/>
            <p:cNvSpPr>
              <a:spLocks noChangeArrowheads="1"/>
            </p:cNvSpPr>
            <p:nvPr/>
          </p:nvSpPr>
          <p:spPr bwMode="auto">
            <a:xfrm>
              <a:off x="1897144" y="1268760"/>
              <a:ext cx="7739197" cy="779713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79663" tIns="39832" rIns="79663" bIns="39832" anchor="ctr"/>
            <a:lstStyle/>
            <a:p>
              <a:r>
                <a:rPr lang="fr-FR" sz="2000" b="1" dirty="0" smtClean="0">
                  <a:solidFill>
                    <a:srgbClr val="003399"/>
                  </a:solidFill>
                  <a:latin typeface="Myriad Pro" pitchFamily="34" charset="0"/>
                </a:rPr>
                <a:t>Les enjeux et défis d’une harmonisation sous régionale du cadre de gestion des finances publiques</a:t>
              </a:r>
              <a:endParaRPr lang="fr-FR" sz="1900" b="1" dirty="0">
                <a:solidFill>
                  <a:schemeClr val="tx2">
                    <a:lumMod val="50000"/>
                  </a:schemeClr>
                </a:solidFill>
                <a:latin typeface="Myriad Pro" pitchFamily="34" charset="0"/>
              </a:endParaRPr>
            </a:p>
          </p:txBody>
        </p:sp>
        <p:sp>
          <p:nvSpPr>
            <p:cNvPr id="5132" name="Rectangle 10"/>
            <p:cNvSpPr>
              <a:spLocks noChangeArrowheads="1"/>
            </p:cNvSpPr>
            <p:nvPr/>
          </p:nvSpPr>
          <p:spPr bwMode="auto">
            <a:xfrm>
              <a:off x="582815" y="2169335"/>
              <a:ext cx="1255754" cy="1260805"/>
            </a:xfrm>
            <a:prstGeom prst="rect">
              <a:avLst/>
            </a:prstGeom>
            <a:solidFill>
              <a:srgbClr val="003399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2726" tIns="62726" rIns="62726" bIns="62726" anchor="ctr"/>
            <a:lstStyle/>
            <a:p>
              <a:pPr algn="ctr" defTabSz="708025" eaLnBrk="0" hangingPunct="0">
                <a:lnSpc>
                  <a:spcPct val="90000"/>
                </a:lnSpc>
              </a:pPr>
              <a:r>
                <a:rPr lang="fr-BE" sz="2400" b="1" dirty="0" smtClean="0">
                  <a:solidFill>
                    <a:schemeClr val="bg1"/>
                  </a:solidFill>
                  <a:latin typeface="Myriad Pro" pitchFamily="34" charset="0"/>
                </a:rPr>
                <a:t>II</a:t>
              </a:r>
              <a:endParaRPr lang="fr-BE" sz="2400" b="1" dirty="0">
                <a:solidFill>
                  <a:schemeClr val="bg1"/>
                </a:solidFill>
                <a:latin typeface="Myriad Pro" pitchFamily="34" charset="0"/>
              </a:endParaRPr>
            </a:p>
          </p:txBody>
        </p:sp>
        <p:sp>
          <p:nvSpPr>
            <p:cNvPr id="5133" name="Rectangle 11"/>
            <p:cNvSpPr>
              <a:spLocks noChangeArrowheads="1"/>
            </p:cNvSpPr>
            <p:nvPr/>
          </p:nvSpPr>
          <p:spPr bwMode="auto">
            <a:xfrm>
              <a:off x="1908326" y="2146363"/>
              <a:ext cx="7728014" cy="1261488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79663" tIns="39832" rIns="79663" bIns="39832" anchor="ctr"/>
            <a:lstStyle/>
            <a:p>
              <a:r>
                <a:rPr lang="fr-FR" sz="2000" b="1" dirty="0" smtClean="0">
                  <a:solidFill>
                    <a:srgbClr val="003399"/>
                  </a:solidFill>
                  <a:latin typeface="Myriad Pro" pitchFamily="34" charset="0"/>
                </a:rPr>
                <a:t>L’organisation adoptée par les CER et les Etats pour la transposition et la mise en œuvre de la réforme</a:t>
              </a:r>
              <a:endParaRPr lang="en-US" sz="1600" b="1" dirty="0">
                <a:solidFill>
                  <a:srgbClr val="00B050"/>
                </a:solidFill>
                <a:latin typeface="Myriad Pro" pitchFamily="34" charset="0"/>
              </a:endParaRPr>
            </a:p>
          </p:txBody>
        </p:sp>
        <p:sp>
          <p:nvSpPr>
            <p:cNvPr id="5134" name="Rectangle 10"/>
            <p:cNvSpPr>
              <a:spLocks noChangeArrowheads="1"/>
            </p:cNvSpPr>
            <p:nvPr/>
          </p:nvSpPr>
          <p:spPr bwMode="auto">
            <a:xfrm>
              <a:off x="584200" y="3520198"/>
              <a:ext cx="1254368" cy="1183820"/>
            </a:xfrm>
            <a:prstGeom prst="rect">
              <a:avLst/>
            </a:prstGeom>
            <a:solidFill>
              <a:srgbClr val="003399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2726" tIns="62726" rIns="62726" bIns="62726" anchor="ctr"/>
            <a:lstStyle/>
            <a:p>
              <a:pPr algn="ctr" defTabSz="708025" eaLnBrk="0" hangingPunct="0">
                <a:lnSpc>
                  <a:spcPct val="90000"/>
                </a:lnSpc>
              </a:pPr>
              <a:r>
                <a:rPr lang="fr-BE" sz="2400" b="1" dirty="0" smtClean="0">
                  <a:solidFill>
                    <a:schemeClr val="bg1"/>
                  </a:solidFill>
                  <a:latin typeface="Myriad Pro" pitchFamily="34" charset="0"/>
                </a:rPr>
                <a:t>III</a:t>
              </a:r>
              <a:endParaRPr lang="fr-BE" sz="2400" b="1" dirty="0">
                <a:solidFill>
                  <a:schemeClr val="bg1"/>
                </a:solidFill>
                <a:latin typeface="Myriad Pro" pitchFamily="34" charset="0"/>
              </a:endParaRPr>
            </a:p>
          </p:txBody>
        </p:sp>
        <p:sp>
          <p:nvSpPr>
            <p:cNvPr id="5135" name="Rectangle 11"/>
            <p:cNvSpPr>
              <a:spLocks noChangeArrowheads="1"/>
            </p:cNvSpPr>
            <p:nvPr/>
          </p:nvSpPr>
          <p:spPr bwMode="auto">
            <a:xfrm>
              <a:off x="1978083" y="3520198"/>
              <a:ext cx="7658257" cy="117074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79663" tIns="39832" rIns="79663" bIns="39832" anchor="ctr"/>
            <a:lstStyle/>
            <a:p>
              <a:r>
                <a:rPr lang="fr-FR" sz="2000" b="1" dirty="0" smtClean="0">
                  <a:solidFill>
                    <a:srgbClr val="003399"/>
                  </a:solidFill>
                  <a:latin typeface="Myriad Pro" pitchFamily="34" charset="0"/>
                </a:rPr>
                <a:t>Les perspectives d’appui aux CER et aux Etats dans le temps long de la réforme</a:t>
              </a:r>
              <a:endParaRPr lang="en-US" sz="2000" b="1" dirty="0">
                <a:solidFill>
                  <a:srgbClr val="003399"/>
                </a:solidFill>
                <a:latin typeface="Myriad Pro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0"/>
          <p:cNvSpPr txBox="1">
            <a:spLocks noChangeArrowheads="1"/>
          </p:cNvSpPr>
          <p:nvPr/>
        </p:nvSpPr>
        <p:spPr bwMode="auto">
          <a:xfrm>
            <a:off x="560512" y="188640"/>
            <a:ext cx="889992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endParaRPr lang="fr-FR" b="1" dirty="0" smtClean="0">
              <a:latin typeface="Myriad Pro" pitchFamily="34" charset="0"/>
            </a:endParaRPr>
          </a:p>
          <a:p>
            <a:endParaRPr lang="fr-FR" b="1" dirty="0" smtClean="0">
              <a:latin typeface="Myriad Pro" pitchFamily="34" charset="0"/>
            </a:endParaRPr>
          </a:p>
          <a:p>
            <a:endParaRPr lang="fr-FR" b="1" dirty="0" smtClean="0">
              <a:latin typeface="Myriad Pro" pitchFamily="34" charset="0"/>
            </a:endParaRPr>
          </a:p>
          <a:p>
            <a:endParaRPr lang="fr-FR" b="1" dirty="0" smtClean="0">
              <a:latin typeface="Myriad Pro" pitchFamily="34" charset="0"/>
            </a:endParaRPr>
          </a:p>
          <a:p>
            <a:endParaRPr lang="fr-FR" sz="2000" b="1" dirty="0" smtClean="0">
              <a:solidFill>
                <a:srgbClr val="003399"/>
              </a:solidFill>
              <a:latin typeface="Myriad Pro" pitchFamily="34" charset="0"/>
            </a:endParaRPr>
          </a:p>
          <a:p>
            <a:endParaRPr lang="fr-FR" sz="2000" b="1" dirty="0" smtClean="0">
              <a:solidFill>
                <a:srgbClr val="003399"/>
              </a:solidFill>
              <a:latin typeface="Myriad Pro" pitchFamily="34" charset="0"/>
            </a:endParaRPr>
          </a:p>
          <a:p>
            <a:r>
              <a:rPr lang="fr-FR" sz="2000" b="1" dirty="0" smtClean="0">
                <a:solidFill>
                  <a:srgbClr val="003399"/>
                </a:solidFill>
                <a:latin typeface="Myriad Pro" pitchFamily="34" charset="0"/>
              </a:rPr>
              <a:t>III - Les perspectives d’appui aux CER et aux Etats dans le temps long de la réforme (1/5)</a:t>
            </a:r>
            <a:endParaRPr lang="en-US" sz="2000" b="1" dirty="0">
              <a:solidFill>
                <a:srgbClr val="003399"/>
              </a:solidFill>
              <a:latin typeface="Myriad Pro" pitchFamily="34" charset="0"/>
            </a:endParaRPr>
          </a:p>
        </p:txBody>
      </p:sp>
      <p:sp>
        <p:nvSpPr>
          <p:cNvPr id="11272" name="Rectangle 3"/>
          <p:cNvSpPr txBox="1">
            <a:spLocks noChangeArrowheads="1"/>
          </p:cNvSpPr>
          <p:nvPr/>
        </p:nvSpPr>
        <p:spPr bwMode="auto">
          <a:xfrm>
            <a:off x="2708673" y="5643564"/>
            <a:ext cx="6965156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q"/>
            </a:pPr>
            <a:endParaRPr lang="fr-FR" sz="1600" b="1" dirty="0">
              <a:latin typeface="Myriad Pro" pitchFamily="34" charset="0"/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EFC92B-00B8-4BB8-AACF-76DF59CF1B83}" type="datetime1">
              <a:rPr lang="en-US" smtClean="0"/>
              <a:pPr>
                <a:defRPr/>
              </a:pPr>
              <a:t>1/16/2014</a:t>
            </a:fld>
            <a:endParaRPr lang="fr-FR" dirty="0" smtClean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Atelier NOMADE - 19 décembre 2013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B8E9FC-67DA-4556-AFB5-AD6DDF7600C9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16496" y="980728"/>
            <a:ext cx="9217024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 smtClean="0">
                <a:solidFill>
                  <a:srgbClr val="003399"/>
                </a:solidFill>
                <a:latin typeface="Myriad Pro" pitchFamily="34" charset="0"/>
              </a:rPr>
              <a:t>A – Les besoins avérés d’ici les dates limites de mise en œuvre (2017/2019)</a:t>
            </a: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416496" y="1403466"/>
            <a:ext cx="9217024" cy="504753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Loi de finances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Déconcentration de la fonction d'ordonnancement et nomination des responsables de programme </a:t>
            </a:r>
            <a:endParaRPr lang="en-US" sz="1400" dirty="0" smtClean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Elaboration des documents de cadrage global et sectoriels 		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Structuration des programmes budgétaires et définition de leur cadre de performance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Mise en place des plafonds d'emplois, décompte des emplois 				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Gestion en AE et CP, contrôle de gestion, dialogue de gestion, schémas d’organisation financière, systèmes d’information 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				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Règlement général sur la comptabilité publique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Elaboration des avis de la Cour des comptes sur la qualité des procédures comptables et des comptes publics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Mise en œuvre de la comptabilité en droits constatés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Déploiement du contrôle financier 		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</a:t>
            </a: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	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Plan comptable de l'Etat et nomenclature budgétaire de l'Etat 	</a:t>
            </a: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Mise en œuvre des différentes nomenclatures budgétaires cohérentes avec le Plan comptable, consécration des normes comptables 		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			</a:t>
            </a: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Tableau des opérations financières de l'Etat </a:t>
            </a: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Extension du champ du TOFE aux autres entités publiques que l'Etat central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Normes d’évaluation du patrimoine des Etats,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Formulation du TOFE sur la base des droits constatés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003399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Bilans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003399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d’ouverture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0"/>
          <p:cNvSpPr txBox="1">
            <a:spLocks noChangeArrowheads="1"/>
          </p:cNvSpPr>
          <p:nvPr/>
        </p:nvSpPr>
        <p:spPr bwMode="auto">
          <a:xfrm>
            <a:off x="560512" y="188640"/>
            <a:ext cx="889992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endParaRPr lang="fr-FR" b="1" dirty="0" smtClean="0">
              <a:latin typeface="Myriad Pro" pitchFamily="34" charset="0"/>
            </a:endParaRPr>
          </a:p>
          <a:p>
            <a:endParaRPr lang="fr-FR" b="1" dirty="0" smtClean="0">
              <a:latin typeface="Myriad Pro" pitchFamily="34" charset="0"/>
            </a:endParaRPr>
          </a:p>
          <a:p>
            <a:endParaRPr lang="fr-FR" b="1" dirty="0" smtClean="0">
              <a:latin typeface="Myriad Pro" pitchFamily="34" charset="0"/>
            </a:endParaRPr>
          </a:p>
          <a:p>
            <a:endParaRPr lang="fr-FR" b="1" dirty="0" smtClean="0">
              <a:latin typeface="Myriad Pro" pitchFamily="34" charset="0"/>
            </a:endParaRPr>
          </a:p>
          <a:p>
            <a:endParaRPr lang="fr-FR" sz="2000" b="1" dirty="0" smtClean="0">
              <a:solidFill>
                <a:srgbClr val="003399"/>
              </a:solidFill>
              <a:latin typeface="Myriad Pro" pitchFamily="34" charset="0"/>
            </a:endParaRPr>
          </a:p>
          <a:p>
            <a:endParaRPr lang="fr-FR" sz="2000" b="1" dirty="0" smtClean="0">
              <a:solidFill>
                <a:srgbClr val="003399"/>
              </a:solidFill>
              <a:latin typeface="Myriad Pro" pitchFamily="34" charset="0"/>
            </a:endParaRPr>
          </a:p>
          <a:p>
            <a:r>
              <a:rPr lang="fr-FR" sz="2000" b="1" dirty="0" smtClean="0">
                <a:solidFill>
                  <a:srgbClr val="003399"/>
                </a:solidFill>
                <a:latin typeface="Myriad Pro" pitchFamily="34" charset="0"/>
              </a:rPr>
              <a:t>III - Les perspectives d’appui aux CER et aux Etats dans le temps long de la réforme (2/5)</a:t>
            </a:r>
            <a:endParaRPr lang="en-US" sz="2000" b="1" dirty="0">
              <a:solidFill>
                <a:srgbClr val="003399"/>
              </a:solidFill>
              <a:latin typeface="Myriad Pro" pitchFamily="34" charset="0"/>
            </a:endParaRPr>
          </a:p>
        </p:txBody>
      </p:sp>
      <p:sp>
        <p:nvSpPr>
          <p:cNvPr id="11267" name="Rectangle 3"/>
          <p:cNvSpPr txBox="1">
            <a:spLocks noChangeArrowheads="1"/>
          </p:cNvSpPr>
          <p:nvPr/>
        </p:nvSpPr>
        <p:spPr bwMode="auto">
          <a:xfrm>
            <a:off x="1928664" y="1628800"/>
            <a:ext cx="7560840" cy="223224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q"/>
            </a:pPr>
            <a:r>
              <a:rPr lang="fr-FR" sz="1400" b="1" dirty="0" smtClean="0">
                <a:solidFill>
                  <a:srgbClr val="003399"/>
                </a:solidFill>
                <a:latin typeface="Myriad Pro" pitchFamily="34" charset="0"/>
              </a:rPr>
              <a:t>Difficultés institutionnelles au sein des deux CER qui ont ralenti le processus 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q"/>
            </a:pPr>
            <a:r>
              <a:rPr lang="fr-FR" sz="1400" b="1" dirty="0" smtClean="0">
                <a:solidFill>
                  <a:srgbClr val="003399"/>
                </a:solidFill>
                <a:latin typeface="Myriad Pro" pitchFamily="34" charset="0"/>
              </a:rPr>
              <a:t>Dépendance de la capacité d’intervention des CER aux financements extérieurs :</a:t>
            </a:r>
          </a:p>
          <a:p>
            <a:pPr marL="622300" lvl="1" indent="-1651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§"/>
            </a:pPr>
            <a:r>
              <a:rPr lang="fr-FR" sz="1400" dirty="0" smtClean="0">
                <a:solidFill>
                  <a:srgbClr val="003399"/>
                </a:solidFill>
                <a:latin typeface="Myriad Pro" pitchFamily="34" charset="0"/>
              </a:rPr>
              <a:t>UE et BM pour la CEMAC </a:t>
            </a:r>
          </a:p>
          <a:p>
            <a:pPr marL="622300" lvl="1" indent="-1651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§"/>
            </a:pPr>
            <a:r>
              <a:rPr lang="fr-FR" sz="1400" dirty="0" smtClean="0">
                <a:solidFill>
                  <a:srgbClr val="003399"/>
                </a:solidFill>
                <a:latin typeface="Myriad Pro" pitchFamily="34" charset="0"/>
              </a:rPr>
              <a:t>Arbitrages internes à l’UEMOA sur les points d’affectation des aides budgétaires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q"/>
            </a:pPr>
            <a:r>
              <a:rPr lang="fr-FR" sz="1400" b="1" dirty="0" smtClean="0">
                <a:solidFill>
                  <a:srgbClr val="003399"/>
                </a:solidFill>
                <a:latin typeface="Myriad Pro" pitchFamily="34" charset="0"/>
              </a:rPr>
              <a:t>Absence de cadre de partenariat PTF/CER : dispersion, redondance, absence de pilotage…</a:t>
            </a:r>
          </a:p>
          <a:p>
            <a:pPr marL="622300" lvl="1" indent="-1651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§"/>
            </a:pPr>
            <a:r>
              <a:rPr lang="fr-FR" sz="1400" dirty="0" smtClean="0">
                <a:solidFill>
                  <a:srgbClr val="003399"/>
                </a:solidFill>
                <a:latin typeface="Myriad Pro" pitchFamily="34" charset="0"/>
              </a:rPr>
              <a:t>UEMOA : volonté de la Commission mais difficulté du côté des PTF </a:t>
            </a:r>
          </a:p>
          <a:p>
            <a:pPr marL="622300" lvl="1" indent="-1651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§"/>
            </a:pPr>
            <a:r>
              <a:rPr lang="fr-FR" sz="1400" dirty="0" smtClean="0">
                <a:solidFill>
                  <a:srgbClr val="003399"/>
                </a:solidFill>
                <a:latin typeface="Myriad Pro" pitchFamily="34" charset="0"/>
              </a:rPr>
              <a:t>CEMAC : processus en cours, non abouti mais partiellement compensé par une forte collaboration des PTF.</a:t>
            </a:r>
            <a:endParaRPr lang="fr-FR" sz="1300" dirty="0" smtClean="0">
              <a:solidFill>
                <a:srgbClr val="003399"/>
              </a:solidFill>
              <a:latin typeface="Myriad Pro" pitchFamily="34" charset="0"/>
            </a:endParaRPr>
          </a:p>
          <a:p>
            <a:pPr marL="800100" lvl="1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</a:pPr>
            <a:endParaRPr lang="fr-FR" sz="1600" dirty="0" smtClean="0">
              <a:solidFill>
                <a:srgbClr val="003399"/>
              </a:solidFill>
              <a:latin typeface="Myriad Pro" pitchFamily="34" charset="0"/>
            </a:endParaRPr>
          </a:p>
        </p:txBody>
      </p:sp>
      <p:sp>
        <p:nvSpPr>
          <p:cNvPr id="11272" name="Rectangle 3"/>
          <p:cNvSpPr txBox="1">
            <a:spLocks noChangeArrowheads="1"/>
          </p:cNvSpPr>
          <p:nvPr/>
        </p:nvSpPr>
        <p:spPr bwMode="auto">
          <a:xfrm>
            <a:off x="2708673" y="5643564"/>
            <a:ext cx="6965156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q"/>
            </a:pPr>
            <a:endParaRPr lang="fr-FR" sz="1600" b="1" dirty="0">
              <a:latin typeface="Myriad Pro" pitchFamily="34" charset="0"/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FFDACB-6233-44C9-91FF-4A79C4C01D34}" type="datetime1">
              <a:rPr lang="en-US" smtClean="0"/>
              <a:pPr>
                <a:defRPr/>
              </a:pPr>
              <a:t>1/16/2014</a:t>
            </a:fld>
            <a:endParaRPr lang="fr-FR" dirty="0" smtClean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Atelier NOMADE - 19 décembre 2013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B8E9FC-67DA-4556-AFB5-AD6DDF7600C9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32520" y="1052736"/>
            <a:ext cx="8424936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 smtClean="0">
                <a:solidFill>
                  <a:srgbClr val="003399"/>
                </a:solidFill>
                <a:latin typeface="Myriad Pro" pitchFamily="34" charset="0"/>
              </a:rPr>
              <a:t>B– Mais plusieurs contraintes identifiées à deux niveaux :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2000672" y="4077072"/>
            <a:ext cx="7488832" cy="230425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q"/>
            </a:pPr>
            <a:r>
              <a:rPr lang="fr-FR" sz="1300" b="1" dirty="0" smtClean="0">
                <a:solidFill>
                  <a:srgbClr val="003399"/>
                </a:solidFill>
                <a:latin typeface="Myriad Pro" pitchFamily="34" charset="0"/>
              </a:rPr>
              <a:t>Assainissement budgétaire encore en cours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q"/>
            </a:pPr>
            <a:r>
              <a:rPr lang="fr-FR" sz="1300" b="1" dirty="0" smtClean="0">
                <a:solidFill>
                  <a:srgbClr val="003399"/>
                </a:solidFill>
                <a:latin typeface="Myriad Pro" pitchFamily="34" charset="0"/>
              </a:rPr>
              <a:t>Volonté politique parfois pas en phase avec l’engagement des services : </a:t>
            </a:r>
          </a:p>
          <a:p>
            <a:pPr marL="800100" lvl="2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•"/>
            </a:pPr>
            <a:r>
              <a:rPr lang="fr-FR" sz="1300" dirty="0" smtClean="0">
                <a:solidFill>
                  <a:srgbClr val="003399"/>
                </a:solidFill>
                <a:latin typeface="Myriad Pro" pitchFamily="34" charset="0"/>
              </a:rPr>
              <a:t>Le révélateur : la budgétisation de moyens dédiés à la réforme </a:t>
            </a:r>
          </a:p>
          <a:p>
            <a:pPr marL="800100" lvl="2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•"/>
            </a:pPr>
            <a:endParaRPr lang="fr-FR" sz="1300" dirty="0" smtClean="0">
              <a:solidFill>
                <a:srgbClr val="003399"/>
              </a:solidFill>
              <a:latin typeface="Myriad Pro" pitchFamily="34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q"/>
            </a:pPr>
            <a:r>
              <a:rPr lang="fr-FR" sz="1300" b="1" dirty="0" smtClean="0">
                <a:solidFill>
                  <a:srgbClr val="003399"/>
                </a:solidFill>
                <a:latin typeface="Myriad Pro" pitchFamily="34" charset="0"/>
              </a:rPr>
              <a:t>Capacités des équipes devant l’ampleur et la technicité des réformes :</a:t>
            </a:r>
          </a:p>
          <a:p>
            <a:pPr marL="800100" lvl="1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•"/>
            </a:pPr>
            <a:r>
              <a:rPr lang="fr-FR" sz="1300" dirty="0" smtClean="0">
                <a:solidFill>
                  <a:srgbClr val="003399"/>
                </a:solidFill>
                <a:latin typeface="Myriad Pro" pitchFamily="34" charset="0"/>
              </a:rPr>
              <a:t>Exemples :  formulation des plans de réforme, formulation des plans de formation, coexistence de deux procédures budgétaires pendant plusieurs années (charges de travail pour les équipes)…</a:t>
            </a:r>
          </a:p>
          <a:p>
            <a:pPr marL="800100" lvl="1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•"/>
            </a:pPr>
            <a:endParaRPr lang="fr-FR" sz="1300" dirty="0" smtClean="0">
              <a:solidFill>
                <a:srgbClr val="003399"/>
              </a:solidFill>
              <a:latin typeface="Myriad Pro" pitchFamily="34" charset="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q"/>
            </a:pPr>
            <a:r>
              <a:rPr lang="fr-FR" sz="1300" b="1" dirty="0" smtClean="0">
                <a:solidFill>
                  <a:srgbClr val="003399"/>
                </a:solidFill>
                <a:latin typeface="Myriad Pro" pitchFamily="34" charset="0"/>
              </a:rPr>
              <a:t>Les coûts de la réforme :  exemple, </a:t>
            </a:r>
            <a:r>
              <a:rPr lang="fr-FR" sz="1300" dirty="0" smtClean="0">
                <a:solidFill>
                  <a:srgbClr val="003399"/>
                </a:solidFill>
                <a:latin typeface="Myriad Pro" pitchFamily="34" charset="0"/>
              </a:rPr>
              <a:t>les systèmes d’information</a:t>
            </a:r>
          </a:p>
          <a:p>
            <a:pPr marL="800100" lvl="1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</a:pPr>
            <a:endParaRPr lang="fr-FR" sz="1600" dirty="0" smtClean="0">
              <a:solidFill>
                <a:srgbClr val="003399"/>
              </a:solidFill>
              <a:latin typeface="Myriad Pro" pitchFamily="3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848544" y="1628800"/>
            <a:ext cx="936104" cy="228255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fr-FR" sz="3600" b="1" dirty="0" smtClean="0">
                <a:solidFill>
                  <a:srgbClr val="003399"/>
                </a:solidFill>
                <a:latin typeface="Myriad Pro" pitchFamily="34" charset="0"/>
              </a:rPr>
              <a:t>CER</a:t>
            </a:r>
            <a:endParaRPr lang="fr-FR" sz="3600" b="1" i="1" u="sng" dirty="0" smtClean="0">
              <a:solidFill>
                <a:srgbClr val="003399"/>
              </a:solidFill>
              <a:latin typeface="Myriad Pro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848544" y="4077072"/>
            <a:ext cx="1008112" cy="230425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fr-FR" sz="2800" b="1" dirty="0" smtClean="0">
                <a:solidFill>
                  <a:srgbClr val="003399"/>
                </a:solidFill>
                <a:latin typeface="Myriad Pro" pitchFamily="34" charset="0"/>
              </a:rPr>
              <a:t>ETATS</a:t>
            </a:r>
            <a:endParaRPr lang="fr-FR" sz="2800" b="1" i="1" u="sng" dirty="0" smtClean="0">
              <a:solidFill>
                <a:srgbClr val="003399"/>
              </a:solidFill>
              <a:latin typeface="Myriad Pro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0"/>
          <p:cNvSpPr txBox="1">
            <a:spLocks noChangeArrowheads="1"/>
          </p:cNvSpPr>
          <p:nvPr/>
        </p:nvSpPr>
        <p:spPr bwMode="auto">
          <a:xfrm>
            <a:off x="704528" y="260648"/>
            <a:ext cx="889992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fr-FR" b="1" dirty="0" smtClean="0">
                <a:solidFill>
                  <a:srgbClr val="003399"/>
                </a:solidFill>
                <a:latin typeface="Myriad Pro" pitchFamily="34" charset="0"/>
              </a:rPr>
              <a:t>III - Les perspectives d’appui aux CER et aux Etats dans le temps long de la réforme (3/5)</a:t>
            </a:r>
            <a:endParaRPr lang="en-US" b="1" dirty="0">
              <a:solidFill>
                <a:srgbClr val="003399"/>
              </a:solidFill>
              <a:latin typeface="Myriad Pro" pitchFamily="34" charset="0"/>
            </a:endParaRPr>
          </a:p>
        </p:txBody>
      </p:sp>
      <p:sp>
        <p:nvSpPr>
          <p:cNvPr id="11268" name="Rectangle 3"/>
          <p:cNvSpPr txBox="1">
            <a:spLocks noChangeArrowheads="1"/>
          </p:cNvSpPr>
          <p:nvPr/>
        </p:nvSpPr>
        <p:spPr bwMode="auto">
          <a:xfrm>
            <a:off x="2708673" y="1643064"/>
            <a:ext cx="6965156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q"/>
            </a:pPr>
            <a:endParaRPr lang="fr-FR" sz="1600" dirty="0">
              <a:latin typeface="Myriad Pro" pitchFamily="34" charset="0"/>
            </a:endParaRPr>
          </a:p>
        </p:txBody>
      </p:sp>
      <p:sp>
        <p:nvSpPr>
          <p:cNvPr id="11272" name="Rectangle 3"/>
          <p:cNvSpPr txBox="1">
            <a:spLocks noChangeArrowheads="1"/>
          </p:cNvSpPr>
          <p:nvPr/>
        </p:nvSpPr>
        <p:spPr bwMode="auto">
          <a:xfrm>
            <a:off x="2576736" y="1628800"/>
            <a:ext cx="6192688" cy="64807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</a:pPr>
            <a:r>
              <a:rPr lang="fr-FR" sz="1600" b="1" dirty="0" smtClean="0">
                <a:solidFill>
                  <a:srgbClr val="003399"/>
                </a:solidFill>
                <a:latin typeface="Myriad Pro" pitchFamily="34" charset="0"/>
              </a:rPr>
              <a:t>	</a:t>
            </a:r>
            <a:r>
              <a:rPr lang="fr-FR" sz="1600" b="1" dirty="0" smtClean="0">
                <a:solidFill>
                  <a:srgbClr val="C00000"/>
                </a:solidFill>
                <a:latin typeface="Myriad Pro" pitchFamily="34" charset="0"/>
              </a:rPr>
              <a:t>1</a:t>
            </a:r>
            <a:r>
              <a:rPr lang="fr-FR" sz="1600" b="1" baseline="30000" dirty="0" smtClean="0">
                <a:solidFill>
                  <a:srgbClr val="C00000"/>
                </a:solidFill>
                <a:latin typeface="Myriad Pro" pitchFamily="34" charset="0"/>
              </a:rPr>
              <a:t>er</a:t>
            </a:r>
            <a:r>
              <a:rPr lang="fr-FR" sz="1600" b="1" dirty="0" smtClean="0">
                <a:solidFill>
                  <a:srgbClr val="C00000"/>
                </a:solidFill>
                <a:latin typeface="Myriad Pro" pitchFamily="34" charset="0"/>
              </a:rPr>
              <a:t> axe </a:t>
            </a:r>
            <a:r>
              <a:rPr lang="fr-FR" sz="1600" b="1" dirty="0" smtClean="0">
                <a:solidFill>
                  <a:srgbClr val="003399"/>
                </a:solidFill>
                <a:latin typeface="Myriad Pro" pitchFamily="34" charset="0"/>
              </a:rPr>
              <a:t>: appuyer les capacités de pilotage des CER pour la mise en œuvre des réformes :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205A67-9ED4-448F-BFA8-F0C20A627A54}" type="datetime1">
              <a:rPr lang="en-US" smtClean="0"/>
              <a:pPr>
                <a:defRPr/>
              </a:pPr>
              <a:t>1/16/2014</a:t>
            </a:fld>
            <a:endParaRPr lang="fr-FR" dirty="0" smtClean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Atelier NOMADE - 19 décembre 2013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B8E9FC-67DA-4556-AFB5-AD6DDF7600C9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32520" y="908720"/>
            <a:ext cx="8856984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b="1" dirty="0" smtClean="0">
                <a:solidFill>
                  <a:srgbClr val="003399"/>
                </a:solidFill>
                <a:latin typeface="Myriad Pro" pitchFamily="34" charset="0"/>
              </a:rPr>
              <a:t>C – Quels axes d’appui à privilégier ?   </a:t>
            </a:r>
            <a:endParaRPr lang="en-US" b="1" dirty="0">
              <a:solidFill>
                <a:srgbClr val="003399"/>
              </a:solidFill>
              <a:latin typeface="Myriad Pro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848544" y="1628800"/>
            <a:ext cx="936104" cy="468052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fr-FR" sz="3600" b="1" dirty="0" smtClean="0">
                <a:solidFill>
                  <a:srgbClr val="003399"/>
                </a:solidFill>
                <a:latin typeface="Myriad Pro" pitchFamily="34" charset="0"/>
              </a:rPr>
              <a:t>CER</a:t>
            </a:r>
            <a:endParaRPr lang="fr-FR" sz="3600" b="1" i="1" u="sng" dirty="0" smtClean="0">
              <a:solidFill>
                <a:srgbClr val="003399"/>
              </a:solidFill>
              <a:latin typeface="Myriad Pro" pitchFamily="34" charset="0"/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1856656" y="1556792"/>
            <a:ext cx="576064" cy="9166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11505728" y="836712"/>
            <a:ext cx="612068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714500" lvl="3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</a:pPr>
            <a:endParaRPr lang="fr-FR" sz="1400" dirty="0" smtClean="0">
              <a:solidFill>
                <a:srgbClr val="003399"/>
              </a:solidFill>
              <a:latin typeface="Myriad Pro" pitchFamily="34" charset="0"/>
            </a:endParaRP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2792760" y="2348880"/>
            <a:ext cx="6840760" cy="144016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00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165100" indent="-1651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§"/>
            </a:pPr>
            <a:r>
              <a:rPr lang="fr-FR" sz="1400" b="1" dirty="0" smtClean="0">
                <a:solidFill>
                  <a:srgbClr val="003399"/>
                </a:solidFill>
                <a:latin typeface="Myriad Pro" pitchFamily="34" charset="0"/>
              </a:rPr>
              <a:t>Renforcement des capacités de coordination des partenaires, </a:t>
            </a:r>
            <a:r>
              <a:rPr lang="fr-FR" sz="1400" b="1" dirty="0" smtClean="0">
                <a:solidFill>
                  <a:srgbClr val="C00000"/>
                </a:solidFill>
                <a:latin typeface="Myriad Pro" pitchFamily="34" charset="0"/>
              </a:rPr>
              <a:t>notamment</a:t>
            </a:r>
            <a:r>
              <a:rPr lang="fr-FR" sz="1400" b="1" dirty="0" smtClean="0">
                <a:solidFill>
                  <a:srgbClr val="003399"/>
                </a:solidFill>
                <a:latin typeface="Myriad Pro" pitchFamily="34" charset="0"/>
              </a:rPr>
              <a:t> </a:t>
            </a:r>
            <a:r>
              <a:rPr lang="fr-FR" sz="1400" dirty="0" smtClean="0">
                <a:solidFill>
                  <a:srgbClr val="003399"/>
                </a:solidFill>
                <a:latin typeface="Myriad Pro" pitchFamily="34" charset="0"/>
              </a:rPr>
              <a:t>les  directions spécifiquement en charge du pilotage et de la mise en œuvre des réformes au sein des CER et la conception de plans stratégiques ;</a:t>
            </a:r>
          </a:p>
          <a:p>
            <a:pPr marL="165100" indent="-1651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§"/>
            </a:pPr>
            <a:r>
              <a:rPr lang="fr-FR" sz="1400" dirty="0" smtClean="0">
                <a:solidFill>
                  <a:srgbClr val="003399"/>
                </a:solidFill>
                <a:latin typeface="Myriad Pro" pitchFamily="34" charset="0"/>
              </a:rPr>
              <a:t>Appui aux </a:t>
            </a:r>
            <a:r>
              <a:rPr lang="fr-FR" sz="1400" b="1" dirty="0" smtClean="0">
                <a:solidFill>
                  <a:srgbClr val="003399"/>
                </a:solidFill>
                <a:latin typeface="Myriad Pro" pitchFamily="34" charset="0"/>
              </a:rPr>
              <a:t>réseaux de praticiens </a:t>
            </a:r>
            <a:r>
              <a:rPr lang="fr-FR" sz="1400" dirty="0" smtClean="0">
                <a:solidFill>
                  <a:srgbClr val="003399"/>
                </a:solidFill>
                <a:latin typeface="Myriad Pro" pitchFamily="34" charset="0"/>
              </a:rPr>
              <a:t>afin de faciliter la mise en œuvre de la réforme ;</a:t>
            </a:r>
          </a:p>
          <a:p>
            <a:pPr marL="165100" indent="-1651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§"/>
            </a:pPr>
            <a:r>
              <a:rPr lang="fr-FR" sz="1400" b="1" dirty="0" smtClean="0">
                <a:solidFill>
                  <a:srgbClr val="003399"/>
                </a:solidFill>
                <a:latin typeface="Myriad Pro" pitchFamily="34" charset="0"/>
              </a:rPr>
              <a:t>Mise en place et utilisation des outils de suivi-évaluation </a:t>
            </a:r>
            <a:r>
              <a:rPr lang="fr-FR" sz="1400" dirty="0" smtClean="0">
                <a:solidFill>
                  <a:srgbClr val="003399"/>
                </a:solidFill>
                <a:latin typeface="Myriad Pro" pitchFamily="34" charset="0"/>
              </a:rPr>
              <a:t>de la mise en œuvre  des réformes.</a:t>
            </a:r>
          </a:p>
          <a:p>
            <a:pPr marL="622300" lvl="1" indent="-1651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§"/>
            </a:pPr>
            <a:endParaRPr lang="fr-FR" sz="1400" b="1" dirty="0" smtClean="0">
              <a:solidFill>
                <a:srgbClr val="003399"/>
              </a:solidFill>
              <a:latin typeface="Myriad Pro" pitchFamily="34" charset="0"/>
            </a:endParaRPr>
          </a:p>
        </p:txBody>
      </p:sp>
      <p:sp>
        <p:nvSpPr>
          <p:cNvPr id="20" name="Right Arrow 19"/>
          <p:cNvSpPr/>
          <p:nvPr/>
        </p:nvSpPr>
        <p:spPr>
          <a:xfrm>
            <a:off x="1928664" y="3861048"/>
            <a:ext cx="576064" cy="9166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 bwMode="auto">
          <a:xfrm>
            <a:off x="2576736" y="3933056"/>
            <a:ext cx="6192688" cy="64807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</a:pPr>
            <a:r>
              <a:rPr lang="fr-FR" sz="1600" b="1" dirty="0" smtClean="0">
                <a:solidFill>
                  <a:srgbClr val="003399"/>
                </a:solidFill>
                <a:latin typeface="Myriad Pro" pitchFamily="34" charset="0"/>
              </a:rPr>
              <a:t>	</a:t>
            </a:r>
            <a:r>
              <a:rPr lang="fr-FR" sz="1600" b="1" dirty="0" smtClean="0">
                <a:solidFill>
                  <a:srgbClr val="C00000"/>
                </a:solidFill>
                <a:latin typeface="Myriad Pro" pitchFamily="34" charset="0"/>
              </a:rPr>
              <a:t>2</a:t>
            </a:r>
            <a:r>
              <a:rPr lang="fr-FR" sz="1600" b="1" baseline="30000" dirty="0" smtClean="0">
                <a:solidFill>
                  <a:srgbClr val="C00000"/>
                </a:solidFill>
                <a:latin typeface="Myriad Pro" pitchFamily="34" charset="0"/>
              </a:rPr>
              <a:t>ème</a:t>
            </a:r>
            <a:r>
              <a:rPr lang="fr-FR" sz="1600" b="1" dirty="0" smtClean="0">
                <a:solidFill>
                  <a:srgbClr val="C00000"/>
                </a:solidFill>
                <a:latin typeface="Myriad Pro" pitchFamily="34" charset="0"/>
              </a:rPr>
              <a:t> axe </a:t>
            </a:r>
            <a:r>
              <a:rPr lang="fr-FR" sz="1600" b="1" dirty="0" smtClean="0">
                <a:solidFill>
                  <a:srgbClr val="003399"/>
                </a:solidFill>
                <a:latin typeface="Myriad Pro" pitchFamily="34" charset="0"/>
              </a:rPr>
              <a:t>: renforcer les capacités techniques des CER pour accompagner le temps long de la réforme :</a:t>
            </a:r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2720752" y="4797152"/>
            <a:ext cx="6912768" cy="10801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165100" indent="-1651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§"/>
            </a:pPr>
            <a:r>
              <a:rPr lang="fr-FR" sz="1400" b="1" dirty="0" smtClean="0">
                <a:solidFill>
                  <a:srgbClr val="003399"/>
                </a:solidFill>
                <a:latin typeface="Myriad Pro" pitchFamily="34" charset="0"/>
              </a:rPr>
              <a:t>Former des formateurs </a:t>
            </a:r>
            <a:r>
              <a:rPr lang="fr-FR" sz="1400" dirty="0" smtClean="0">
                <a:solidFill>
                  <a:srgbClr val="003399"/>
                </a:solidFill>
                <a:latin typeface="Myriad Pro" pitchFamily="34" charset="0"/>
              </a:rPr>
              <a:t>et renforcer leurs capacités dans les domaines techniques introduits par la réforme </a:t>
            </a:r>
            <a:r>
              <a:rPr lang="fr-FR" sz="1400" b="1" dirty="0" smtClean="0">
                <a:solidFill>
                  <a:srgbClr val="003399"/>
                </a:solidFill>
                <a:latin typeface="Myriad Pro" pitchFamily="34" charset="0"/>
              </a:rPr>
              <a:t>;</a:t>
            </a:r>
          </a:p>
          <a:p>
            <a:pPr marL="165100" indent="-1651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§"/>
            </a:pPr>
            <a:r>
              <a:rPr lang="fr-FR" sz="1400" b="1" dirty="0" smtClean="0">
                <a:solidFill>
                  <a:srgbClr val="003399"/>
                </a:solidFill>
                <a:latin typeface="Myriad Pro" pitchFamily="34" charset="0"/>
              </a:rPr>
              <a:t>Au-delà des modules, poursuivre l’élaboration de supports de formations </a:t>
            </a:r>
            <a:r>
              <a:rPr lang="fr-FR" sz="1400" dirty="0" smtClean="0">
                <a:solidFill>
                  <a:srgbClr val="003399"/>
                </a:solidFill>
                <a:latin typeface="Myriad Pro" pitchFamily="34" charset="0"/>
              </a:rPr>
              <a:t>sur les nouveaux outils à mettre en œuvre tout au long de la réforme.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0"/>
          <p:cNvSpPr txBox="1">
            <a:spLocks noChangeArrowheads="1"/>
          </p:cNvSpPr>
          <p:nvPr/>
        </p:nvSpPr>
        <p:spPr bwMode="auto">
          <a:xfrm>
            <a:off x="704528" y="260648"/>
            <a:ext cx="889992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fr-FR" b="1" dirty="0" smtClean="0">
                <a:solidFill>
                  <a:srgbClr val="003399"/>
                </a:solidFill>
                <a:latin typeface="Myriad Pro" pitchFamily="34" charset="0"/>
              </a:rPr>
              <a:t>III - Les perspectives d’appui aux CER et aux Etats dans le temps long de la réforme (4/5)</a:t>
            </a:r>
            <a:endParaRPr lang="en-US" b="1" dirty="0">
              <a:solidFill>
                <a:srgbClr val="003399"/>
              </a:solidFill>
              <a:latin typeface="Myriad Pro" pitchFamily="34" charset="0"/>
            </a:endParaRPr>
          </a:p>
        </p:txBody>
      </p:sp>
      <p:sp>
        <p:nvSpPr>
          <p:cNvPr id="11268" name="Rectangle 3"/>
          <p:cNvSpPr txBox="1">
            <a:spLocks noChangeArrowheads="1"/>
          </p:cNvSpPr>
          <p:nvPr/>
        </p:nvSpPr>
        <p:spPr bwMode="auto">
          <a:xfrm>
            <a:off x="2708673" y="1643064"/>
            <a:ext cx="6965156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q"/>
            </a:pPr>
            <a:endParaRPr lang="fr-FR" sz="1600" dirty="0">
              <a:latin typeface="Myriad Pro" pitchFamily="34" charset="0"/>
            </a:endParaRPr>
          </a:p>
        </p:txBody>
      </p:sp>
      <p:sp>
        <p:nvSpPr>
          <p:cNvPr id="11272" name="Rectangle 3"/>
          <p:cNvSpPr txBox="1">
            <a:spLocks noChangeArrowheads="1"/>
          </p:cNvSpPr>
          <p:nvPr/>
        </p:nvSpPr>
        <p:spPr bwMode="auto">
          <a:xfrm>
            <a:off x="2432720" y="1412776"/>
            <a:ext cx="7128792" cy="10801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342900" indent="-342900" eaLnBrk="0" hangingPunct="0">
              <a:spcBef>
                <a:spcPts val="0"/>
              </a:spcBef>
              <a:buClr>
                <a:schemeClr val="tx2"/>
              </a:buClr>
              <a:buSzPct val="70000"/>
            </a:pPr>
            <a:r>
              <a:rPr lang="fr-FR" sz="1600" b="1" dirty="0" smtClean="0">
                <a:solidFill>
                  <a:srgbClr val="003399"/>
                </a:solidFill>
                <a:latin typeface="Myriad Pro" pitchFamily="34" charset="0"/>
              </a:rPr>
              <a:t>	</a:t>
            </a:r>
            <a:r>
              <a:rPr lang="fr-FR" sz="1300" b="1" dirty="0" smtClean="0">
                <a:solidFill>
                  <a:srgbClr val="C00000"/>
                </a:solidFill>
                <a:latin typeface="Myriad Pro" pitchFamily="34" charset="0"/>
              </a:rPr>
              <a:t>2ème axe </a:t>
            </a:r>
            <a:r>
              <a:rPr lang="fr-FR" sz="1300" b="1" dirty="0" smtClean="0">
                <a:solidFill>
                  <a:srgbClr val="003399"/>
                </a:solidFill>
                <a:latin typeface="Myriad Pro" pitchFamily="34" charset="0"/>
              </a:rPr>
              <a:t>: </a:t>
            </a:r>
          </a:p>
          <a:p>
            <a:pPr marL="342900" indent="-342900" eaLnBrk="0" hangingPunct="0">
              <a:spcBef>
                <a:spcPts val="0"/>
              </a:spcBef>
              <a:buClr>
                <a:schemeClr val="tx2"/>
              </a:buClr>
              <a:buSzPct val="70000"/>
            </a:pPr>
            <a:r>
              <a:rPr lang="fr-FR" sz="1300" b="1" dirty="0" smtClean="0">
                <a:solidFill>
                  <a:srgbClr val="003399"/>
                </a:solidFill>
                <a:latin typeface="Myriad Pro" pitchFamily="34" charset="0"/>
              </a:rPr>
              <a:t>	- accompagnement du processus de sensibilisation (au niveau technique et politique) </a:t>
            </a:r>
          </a:p>
          <a:p>
            <a:pPr marL="342900" indent="-342900" eaLnBrk="0" hangingPunct="0">
              <a:spcBef>
                <a:spcPts val="0"/>
              </a:spcBef>
              <a:buClr>
                <a:schemeClr val="tx2"/>
              </a:buClr>
              <a:buSzPct val="70000"/>
            </a:pPr>
            <a:r>
              <a:rPr lang="fr-FR" sz="1300" b="1" dirty="0" smtClean="0">
                <a:solidFill>
                  <a:srgbClr val="003399"/>
                </a:solidFill>
                <a:latin typeface="Myriad Pro" pitchFamily="34" charset="0"/>
              </a:rPr>
              <a:t>	- appui aux structures/cellules nationales de pilotage et de mise en œuvre de la réforme (</a:t>
            </a:r>
            <a:r>
              <a:rPr lang="fr-FR" sz="1300" b="1" dirty="0" smtClean="0">
                <a:solidFill>
                  <a:srgbClr val="C00000"/>
                </a:solidFill>
                <a:latin typeface="Myriad Pro" pitchFamily="34" charset="0"/>
              </a:rPr>
              <a:t>! la réforme : choc pour les administrations…)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5F5F32-A03C-436B-B2C5-C46D7AFC167E}" type="datetime1">
              <a:rPr lang="en-US" smtClean="0"/>
              <a:pPr>
                <a:defRPr/>
              </a:pPr>
              <a:t>1/16/2014</a:t>
            </a:fld>
            <a:endParaRPr lang="fr-FR" dirty="0" smtClean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Atelier NOMADE - 19 décembre 2013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B8E9FC-67DA-4556-AFB5-AD6DDF7600C9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848544" y="908720"/>
            <a:ext cx="936104" cy="54006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fr-FR" sz="3600" b="1" dirty="0" smtClean="0">
                <a:solidFill>
                  <a:srgbClr val="003399"/>
                </a:solidFill>
                <a:latin typeface="Myriad Pro" pitchFamily="34" charset="0"/>
              </a:rPr>
              <a:t>ETATS</a:t>
            </a:r>
            <a:endParaRPr lang="fr-FR" sz="3600" b="1" i="1" u="sng" dirty="0" smtClean="0">
              <a:solidFill>
                <a:srgbClr val="003399"/>
              </a:solidFill>
              <a:latin typeface="Myriad Pro" pitchFamily="34" charset="0"/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1856656" y="1700808"/>
            <a:ext cx="576064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11505728" y="836712"/>
            <a:ext cx="612068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714500" lvl="3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</a:pPr>
            <a:endParaRPr lang="fr-FR" sz="1400" dirty="0" smtClean="0">
              <a:solidFill>
                <a:srgbClr val="003399"/>
              </a:solidFill>
              <a:latin typeface="Myriad Pro" pitchFamily="34" charset="0"/>
            </a:endParaRPr>
          </a:p>
        </p:txBody>
      </p:sp>
      <p:sp>
        <p:nvSpPr>
          <p:cNvPr id="20" name="Right Arrow 19"/>
          <p:cNvSpPr/>
          <p:nvPr/>
        </p:nvSpPr>
        <p:spPr>
          <a:xfrm>
            <a:off x="1856656" y="2636912"/>
            <a:ext cx="576064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 bwMode="auto">
          <a:xfrm>
            <a:off x="2432720" y="2564904"/>
            <a:ext cx="7128792" cy="64807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</a:pPr>
            <a:r>
              <a:rPr lang="fr-FR" sz="1600" b="1" dirty="0" smtClean="0">
                <a:solidFill>
                  <a:srgbClr val="003399"/>
                </a:solidFill>
                <a:latin typeface="Myriad Pro" pitchFamily="34" charset="0"/>
              </a:rPr>
              <a:t>	</a:t>
            </a:r>
            <a:r>
              <a:rPr lang="fr-FR" sz="1300" b="1" dirty="0" smtClean="0">
                <a:solidFill>
                  <a:srgbClr val="C00000"/>
                </a:solidFill>
                <a:latin typeface="Myriad Pro" pitchFamily="34" charset="0"/>
              </a:rPr>
              <a:t>3</a:t>
            </a:r>
            <a:r>
              <a:rPr lang="fr-FR" sz="1300" b="1" baseline="30000" dirty="0" smtClean="0">
                <a:solidFill>
                  <a:srgbClr val="C00000"/>
                </a:solidFill>
                <a:latin typeface="Myriad Pro" pitchFamily="34" charset="0"/>
              </a:rPr>
              <a:t>ème</a:t>
            </a:r>
            <a:r>
              <a:rPr lang="fr-FR" sz="1300" b="1" dirty="0" smtClean="0">
                <a:solidFill>
                  <a:srgbClr val="C00000"/>
                </a:solidFill>
                <a:latin typeface="Myriad Pro" pitchFamily="34" charset="0"/>
              </a:rPr>
              <a:t> axe </a:t>
            </a:r>
            <a:r>
              <a:rPr lang="fr-FR" sz="1300" b="1" dirty="0" smtClean="0">
                <a:solidFill>
                  <a:srgbClr val="003399"/>
                </a:solidFill>
                <a:latin typeface="Myriad Pro" pitchFamily="34" charset="0"/>
              </a:rPr>
              <a:t>: appui aux ministères et institutions pour la mise en œuvre de la réforme selon trois volets :</a:t>
            </a:r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2792760" y="3284984"/>
            <a:ext cx="6768752" cy="194421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165100" indent="-1651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§"/>
            </a:pPr>
            <a:r>
              <a:rPr lang="fr-FR" sz="1200" b="1" dirty="0" smtClean="0">
                <a:solidFill>
                  <a:srgbClr val="003399"/>
                </a:solidFill>
                <a:latin typeface="Myriad Pro" pitchFamily="34" charset="0"/>
              </a:rPr>
              <a:t>Renforcement des capacités : </a:t>
            </a:r>
          </a:p>
          <a:p>
            <a:pPr marL="622300" lvl="1" indent="-1651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§"/>
            </a:pPr>
            <a:r>
              <a:rPr lang="fr-FR" sz="1200" dirty="0" smtClean="0">
                <a:solidFill>
                  <a:srgbClr val="003399"/>
                </a:solidFill>
                <a:latin typeface="Myriad Pro" pitchFamily="34" charset="0"/>
              </a:rPr>
              <a:t>Formulation et appui à la mise en œuvre des plans de formation ;</a:t>
            </a:r>
          </a:p>
          <a:p>
            <a:pPr marL="622300" lvl="1" indent="-1651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§"/>
            </a:pPr>
            <a:r>
              <a:rPr lang="fr-FR" sz="1200" dirty="0" smtClean="0">
                <a:solidFill>
                  <a:srgbClr val="003399"/>
                </a:solidFill>
                <a:latin typeface="Myriad Pro" pitchFamily="34" charset="0"/>
              </a:rPr>
              <a:t>Appui à l’élaboration d’outils de capitalisation (guides, manuels de procédure..) ;</a:t>
            </a:r>
          </a:p>
          <a:p>
            <a:pPr marL="165100" indent="-165100" eaLnBrk="0" hangingPunct="0">
              <a:spcBef>
                <a:spcPts val="0"/>
              </a:spcBef>
              <a:buClr>
                <a:schemeClr val="tx2"/>
              </a:buClr>
              <a:buSzPct val="70000"/>
              <a:buFont typeface="Wingdings" pitchFamily="2" charset="2"/>
              <a:buChar char="§"/>
            </a:pPr>
            <a:r>
              <a:rPr lang="fr-FR" sz="1200" b="1" dirty="0" smtClean="0">
                <a:solidFill>
                  <a:srgbClr val="003399"/>
                </a:solidFill>
                <a:latin typeface="Myriad Pro" pitchFamily="34" charset="0"/>
              </a:rPr>
              <a:t>Assistance technique : </a:t>
            </a:r>
          </a:p>
          <a:p>
            <a:pPr marL="622300" lvl="1" indent="-165100" eaLnBrk="0" hangingPunct="0">
              <a:spcBef>
                <a:spcPts val="0"/>
              </a:spcBef>
              <a:buClr>
                <a:schemeClr val="tx2"/>
              </a:buClr>
              <a:buSzPct val="70000"/>
              <a:buFont typeface="Wingdings" pitchFamily="2" charset="2"/>
              <a:buChar char="§"/>
            </a:pPr>
            <a:r>
              <a:rPr lang="fr-FR" sz="1200" dirty="0" smtClean="0">
                <a:solidFill>
                  <a:srgbClr val="003399"/>
                </a:solidFill>
                <a:latin typeface="Myriad Pro" pitchFamily="34" charset="0"/>
              </a:rPr>
              <a:t>Formulation des stratégies/plans sectoriels de réforme  ;</a:t>
            </a:r>
          </a:p>
          <a:p>
            <a:pPr marL="622300" lvl="1" indent="-165100" eaLnBrk="0" hangingPunct="0">
              <a:spcBef>
                <a:spcPts val="0"/>
              </a:spcBef>
              <a:buClr>
                <a:schemeClr val="tx2"/>
              </a:buClr>
              <a:buSzPct val="70000"/>
              <a:buFont typeface="Wingdings" pitchFamily="2" charset="2"/>
              <a:buChar char="§"/>
            </a:pPr>
            <a:r>
              <a:rPr lang="fr-FR" sz="1200" dirty="0" smtClean="0">
                <a:solidFill>
                  <a:srgbClr val="003399"/>
                </a:solidFill>
                <a:latin typeface="Myriad Pro" pitchFamily="34" charset="0"/>
              </a:rPr>
              <a:t>Mise en œuvre des nouveaux outils (programmation pluriannuelle, contrôle de gestion…</a:t>
            </a:r>
          </a:p>
          <a:p>
            <a:pPr marL="622300" lvl="1" indent="-165100" eaLnBrk="0" hangingPunct="0">
              <a:spcBef>
                <a:spcPts val="0"/>
              </a:spcBef>
              <a:buClr>
                <a:schemeClr val="tx2"/>
              </a:buClr>
              <a:buSzPct val="70000"/>
              <a:buFont typeface="Wingdings" pitchFamily="2" charset="2"/>
              <a:buChar char="§"/>
            </a:pPr>
            <a:r>
              <a:rPr lang="fr-FR" sz="1200" dirty="0" smtClean="0">
                <a:solidFill>
                  <a:srgbClr val="003399"/>
                </a:solidFill>
                <a:latin typeface="Myriad Pro" pitchFamily="34" charset="0"/>
              </a:rPr>
              <a:t>Mise en place des réformes techniques (comptabilité, dépenses d’investissement)</a:t>
            </a:r>
          </a:p>
          <a:p>
            <a:pPr marL="165100" indent="-1651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§"/>
            </a:pPr>
            <a:r>
              <a:rPr lang="fr-FR" sz="1200" b="1" dirty="0" smtClean="0">
                <a:solidFill>
                  <a:srgbClr val="003399"/>
                </a:solidFill>
                <a:latin typeface="Myriad Pro" pitchFamily="34" charset="0"/>
              </a:rPr>
              <a:t>Conseil : </a:t>
            </a:r>
          </a:p>
          <a:p>
            <a:pPr marL="622300" lvl="1" indent="-165100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§"/>
            </a:pPr>
            <a:r>
              <a:rPr lang="fr-FR" sz="1200" dirty="0" smtClean="0">
                <a:solidFill>
                  <a:srgbClr val="003399"/>
                </a:solidFill>
                <a:latin typeface="Myriad Pro" pitchFamily="34" charset="0"/>
              </a:rPr>
              <a:t>systèmes d’information, désignation des responsables de programme</a:t>
            </a: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2432720" y="836712"/>
            <a:ext cx="7128792" cy="50405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342900" indent="-342900" eaLnBrk="0" hangingPunct="0">
              <a:spcBef>
                <a:spcPts val="0"/>
              </a:spcBef>
              <a:buClr>
                <a:schemeClr val="tx2"/>
              </a:buClr>
              <a:buSzPct val="70000"/>
            </a:pPr>
            <a:r>
              <a:rPr lang="fr-FR" sz="1600" b="1" dirty="0" smtClean="0">
                <a:solidFill>
                  <a:srgbClr val="003399"/>
                </a:solidFill>
                <a:latin typeface="Myriad Pro" pitchFamily="34" charset="0"/>
              </a:rPr>
              <a:t>	</a:t>
            </a:r>
            <a:r>
              <a:rPr lang="fr-FR" sz="1300" b="1" dirty="0" smtClean="0">
                <a:solidFill>
                  <a:srgbClr val="C00000"/>
                </a:solidFill>
                <a:latin typeface="Myriad Pro" pitchFamily="34" charset="0"/>
              </a:rPr>
              <a:t>1</a:t>
            </a:r>
            <a:r>
              <a:rPr lang="fr-FR" sz="1300" b="1" baseline="30000" dirty="0" smtClean="0">
                <a:solidFill>
                  <a:srgbClr val="C00000"/>
                </a:solidFill>
                <a:latin typeface="Myriad Pro" pitchFamily="34" charset="0"/>
              </a:rPr>
              <a:t>er</a:t>
            </a:r>
            <a:r>
              <a:rPr lang="fr-FR" sz="1300" b="1" dirty="0" smtClean="0">
                <a:solidFill>
                  <a:srgbClr val="C00000"/>
                </a:solidFill>
                <a:latin typeface="Myriad Pro" pitchFamily="34" charset="0"/>
              </a:rPr>
              <a:t> axe </a:t>
            </a:r>
            <a:r>
              <a:rPr lang="fr-FR" sz="1300" b="1" dirty="0" smtClean="0">
                <a:solidFill>
                  <a:srgbClr val="003399"/>
                </a:solidFill>
                <a:latin typeface="Myriad Pro" pitchFamily="34" charset="0"/>
              </a:rPr>
              <a:t>: poursuite de la consolidation des fondamentaux des finances publiques</a:t>
            </a:r>
            <a:endParaRPr lang="fr-FR" sz="1300" b="1" dirty="0" smtClean="0">
              <a:solidFill>
                <a:srgbClr val="C00000"/>
              </a:solidFill>
              <a:latin typeface="Myriad Pro" pitchFamily="34" charset="0"/>
            </a:endParaRPr>
          </a:p>
        </p:txBody>
      </p:sp>
      <p:sp>
        <p:nvSpPr>
          <p:cNvPr id="23" name="Right Arrow 22"/>
          <p:cNvSpPr/>
          <p:nvPr/>
        </p:nvSpPr>
        <p:spPr>
          <a:xfrm>
            <a:off x="1856656" y="908720"/>
            <a:ext cx="576064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2792760" y="5301208"/>
            <a:ext cx="6696744" cy="10801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</a:pPr>
            <a:r>
              <a:rPr lang="fr-FR" sz="1600" b="1" dirty="0" smtClean="0">
                <a:solidFill>
                  <a:srgbClr val="003399"/>
                </a:solidFill>
                <a:latin typeface="Myriad Pro" pitchFamily="34" charset="0"/>
              </a:rPr>
              <a:t>	</a:t>
            </a:r>
            <a:r>
              <a:rPr lang="fr-FR" sz="1400" b="1" dirty="0" smtClean="0">
                <a:solidFill>
                  <a:schemeClr val="accent6">
                    <a:lumMod val="75000"/>
                  </a:schemeClr>
                </a:solidFill>
                <a:latin typeface="Myriad Pro" pitchFamily="34" charset="0"/>
              </a:rPr>
              <a:t>Proposition d’angle d’attaque </a:t>
            </a:r>
            <a:r>
              <a:rPr lang="fr-FR" sz="1400" b="1" dirty="0" smtClean="0">
                <a:solidFill>
                  <a:srgbClr val="003399"/>
                </a:solidFill>
                <a:latin typeface="Myriad Pro" pitchFamily="34" charset="0"/>
              </a:rPr>
              <a:t>: débuter par un appui à l’implantation des budgets programme : globalisant, permet de toucher à la quasi-totalité des² thèmes de la réforme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</a:pPr>
            <a:r>
              <a:rPr lang="fr-FR" sz="1400" b="1" dirty="0" smtClean="0">
                <a:solidFill>
                  <a:srgbClr val="003399"/>
                </a:solidFill>
                <a:latin typeface="Myriad Pro" pitchFamily="34" charset="0"/>
              </a:rPr>
              <a:t>	</a:t>
            </a:r>
            <a:r>
              <a:rPr lang="fr-FR" sz="1400" b="1" dirty="0" smtClean="0">
                <a:solidFill>
                  <a:schemeClr val="accent6">
                    <a:lumMod val="75000"/>
                  </a:schemeClr>
                </a:solidFill>
                <a:latin typeface="Myriad Pro" pitchFamily="34" charset="0"/>
              </a:rPr>
              <a:t>Approche concertée des partenaires…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tx2"/>
              </a:buClr>
              <a:buSzPct val="70000"/>
            </a:pPr>
            <a:endParaRPr lang="fr-FR" sz="1400" b="1" dirty="0" smtClean="0">
              <a:solidFill>
                <a:srgbClr val="003399"/>
              </a:solidFill>
              <a:latin typeface="Myriad Pro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sz="1800" b="1" dirty="0" smtClean="0">
                <a:solidFill>
                  <a:srgbClr val="003399"/>
                </a:solidFill>
                <a:latin typeface="Myriad Pro" pitchFamily="34" charset="0"/>
              </a:rPr>
              <a:t>III - Les perspectives d’appui aux CER et aux Etats dans le temps long de la réforme (5/5)</a:t>
            </a:r>
            <a:endParaRPr lang="en-US" sz="1800" b="1" dirty="0">
              <a:solidFill>
                <a:srgbClr val="003399"/>
              </a:solidFill>
              <a:latin typeface="Myriad Pro" pitchFamily="34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-1320000">
            <a:off x="453737" y="1627211"/>
            <a:ext cx="3676887" cy="3137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D12062-1D0A-4EFB-838D-8A6E0DBE192C}" type="datetime1">
              <a:rPr lang="en-US" smtClean="0">
                <a:latin typeface="Myriad Pro"/>
              </a:rPr>
              <a:pPr>
                <a:defRPr/>
              </a:pPr>
              <a:t>1/16/2014</a:t>
            </a:fld>
            <a:endParaRPr lang="fr-FR" dirty="0" smtClean="0">
              <a:latin typeface="Myriad Pro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yriad Pro"/>
              </a:rPr>
              <a:t>Atelier NOMADE - 19 décembre 2013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9A900-126C-49E9-BD4B-5F079502F86F}" type="slidenum">
              <a:rPr lang="fr-FR" smtClean="0"/>
              <a:pPr/>
              <a:t>26</a:t>
            </a:fld>
            <a:endParaRPr lang="fr-FR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280000">
            <a:off x="5957797" y="1238017"/>
            <a:ext cx="3093374" cy="3159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12840" y="1412776"/>
            <a:ext cx="2376264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1424608" y="5589240"/>
            <a:ext cx="7128792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DFE3F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MERCI DE VOTRE AIMABLE ATTENTION</a:t>
            </a:r>
            <a:endParaRPr lang="en-US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DFE3F5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496" y="0"/>
            <a:ext cx="8915400" cy="850106"/>
          </a:xfrm>
        </p:spPr>
        <p:txBody>
          <a:bodyPr>
            <a:normAutofit/>
          </a:bodyPr>
          <a:lstStyle/>
          <a:p>
            <a:pPr algn="l"/>
            <a:r>
              <a:rPr lang="fr-FR" sz="2800" b="1" dirty="0" smtClean="0">
                <a:solidFill>
                  <a:srgbClr val="003399"/>
                </a:solidFill>
              </a:rPr>
              <a:t>Introduction (2/4)</a:t>
            </a:r>
            <a:endParaRPr lang="en-US" sz="2800" b="1" dirty="0">
              <a:solidFill>
                <a:srgbClr val="003399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624E8-D3C4-46DE-B828-E0FA27AE3D49}" type="datetime1">
              <a:rPr lang="en-US" smtClean="0"/>
              <a:pPr/>
              <a:t>1/16/2014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Atelier NOMADE - 19 décembre 2013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9A900-126C-49E9-BD4B-5F079502F86F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60512" y="980728"/>
            <a:ext cx="9001000" cy="5040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Myriad Pro" pitchFamily="34" charset="0"/>
                <a:ea typeface="+mj-ea"/>
                <a:cs typeface="+mj-cs"/>
              </a:rPr>
              <a:t>Architecture des directives constituant</a:t>
            </a:r>
            <a:r>
              <a:rPr kumimoji="0" lang="fr-FR" sz="1600" b="1" i="0" u="none" strike="noStrike" kern="1200" cap="none" spc="0" normalizeH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Myriad Pro" pitchFamily="34" charset="0"/>
                <a:ea typeface="+mj-ea"/>
                <a:cs typeface="+mj-cs"/>
              </a:rPr>
              <a:t> le cadre harmonisé de gestion des finances publiques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Myriad Pro" pitchFamily="34" charset="0"/>
              <a:ea typeface="+mj-ea"/>
              <a:cs typeface="+mj-cs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0512" y="1972469"/>
            <a:ext cx="9001000" cy="4264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88704" y="6356355"/>
            <a:ext cx="6768752" cy="365125"/>
          </a:xfrm>
        </p:spPr>
        <p:txBody>
          <a:bodyPr/>
          <a:lstStyle/>
          <a:p>
            <a:pPr lvl="0"/>
            <a:r>
              <a:rPr lang="fr-FR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Atelier NOMADE - 19 décembre 2013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9A900-126C-49E9-BD4B-5F079502F86F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488504" y="188640"/>
            <a:ext cx="8970997" cy="6011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sz="2400" b="1" dirty="0" smtClean="0">
                <a:solidFill>
                  <a:srgbClr val="003399"/>
                </a:solidFill>
                <a:latin typeface="Myriad Pro" pitchFamily="34" charset="0"/>
              </a:rPr>
              <a:t>Introduction (3/4)</a:t>
            </a:r>
            <a:endParaRPr lang="fr-FR" sz="2400" dirty="0" smtClean="0">
              <a:solidFill>
                <a:srgbClr val="003399"/>
              </a:solidFill>
              <a:latin typeface="Myriad Pro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704528" y="4149080"/>
            <a:ext cx="1620000" cy="2016224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lvl="0"/>
            <a:r>
              <a:rPr lang="fr-FR" sz="1600" b="1" dirty="0" smtClean="0">
                <a:solidFill>
                  <a:srgbClr val="003399"/>
                </a:solidFill>
                <a:latin typeface="Myriad Pro" pitchFamily="34" charset="0"/>
              </a:rPr>
              <a:t>Une réforme multiforme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224808" y="1844824"/>
            <a:ext cx="6336704" cy="30777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88900" indent="-88900">
              <a:buFont typeface="Arial" pitchFamily="34" charset="0"/>
              <a:buChar char="•"/>
            </a:pPr>
            <a:r>
              <a:rPr lang="fr-FR" sz="1400" dirty="0" smtClean="0">
                <a:solidFill>
                  <a:srgbClr val="003399"/>
                </a:solidFill>
                <a:latin typeface="Myriad Pro" pitchFamily="34" charset="0"/>
              </a:rPr>
              <a:t>Le CHFP des </a:t>
            </a:r>
            <a:r>
              <a:rPr lang="fr-FR" sz="1400" b="1" dirty="0" smtClean="0">
                <a:solidFill>
                  <a:srgbClr val="003399"/>
                </a:solidFill>
                <a:latin typeface="Myriad Pro" pitchFamily="34" charset="0"/>
              </a:rPr>
              <a:t>deux zones sont simultanément </a:t>
            </a:r>
            <a:r>
              <a:rPr lang="fr-FR" sz="1400" dirty="0" smtClean="0">
                <a:solidFill>
                  <a:srgbClr val="003399"/>
                </a:solidFill>
                <a:latin typeface="Myriad Pro" pitchFamily="34" charset="0"/>
              </a:rPr>
              <a:t>en cours de modernisation</a:t>
            </a:r>
            <a:endParaRPr lang="en-US" sz="1400" dirty="0">
              <a:solidFill>
                <a:srgbClr val="003399"/>
              </a:solidFill>
              <a:latin typeface="Myriad Pro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137248" y="4077072"/>
            <a:ext cx="6568280" cy="190821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88900" indent="-88900">
              <a:buFont typeface="Arial" pitchFamily="34" charset="0"/>
              <a:buChar char="•"/>
            </a:pPr>
            <a:r>
              <a:rPr lang="fr-FR" sz="1600" dirty="0" smtClean="0">
                <a:solidFill>
                  <a:srgbClr val="003399"/>
                </a:solidFill>
                <a:latin typeface="Myriad Pro" pitchFamily="34" charset="0"/>
              </a:rPr>
              <a:t>La modernisation concerne simultanément de </a:t>
            </a:r>
            <a:r>
              <a:rPr lang="fr-FR" sz="1600" b="1" dirty="0" smtClean="0">
                <a:solidFill>
                  <a:srgbClr val="003399"/>
                </a:solidFill>
                <a:latin typeface="Myriad Pro" pitchFamily="34" charset="0"/>
              </a:rPr>
              <a:t>multiples volets de la gestion des finances publiques</a:t>
            </a:r>
            <a:r>
              <a:rPr lang="fr-FR" sz="1600" dirty="0" smtClean="0">
                <a:solidFill>
                  <a:srgbClr val="003399"/>
                </a:solidFill>
                <a:latin typeface="Myriad Pro" pitchFamily="34" charset="0"/>
              </a:rPr>
              <a:t> </a:t>
            </a:r>
            <a:r>
              <a:rPr lang="fr-FR" dirty="0" smtClean="0">
                <a:solidFill>
                  <a:srgbClr val="003399"/>
                </a:solidFill>
                <a:latin typeface="Myriad Pro" pitchFamily="34" charset="0"/>
              </a:rPr>
              <a:t>:</a:t>
            </a:r>
          </a:p>
          <a:p>
            <a:pPr marL="546100" lvl="1" indent="-88900">
              <a:buFont typeface="Wingdings" pitchFamily="2" charset="2"/>
              <a:buChar char="v"/>
            </a:pPr>
            <a:r>
              <a:rPr lang="fr-FR" sz="1400" dirty="0" smtClean="0">
                <a:solidFill>
                  <a:srgbClr val="003399"/>
                </a:solidFill>
                <a:latin typeface="Myriad Pro" pitchFamily="34" charset="0"/>
              </a:rPr>
              <a:t>Règles de transparence de la gestion</a:t>
            </a:r>
          </a:p>
          <a:p>
            <a:pPr marL="546100" lvl="1" indent="-88900">
              <a:buFont typeface="Wingdings" pitchFamily="2" charset="2"/>
              <a:buChar char="v"/>
            </a:pPr>
            <a:r>
              <a:rPr lang="fr-FR" sz="1400" dirty="0" smtClean="0">
                <a:solidFill>
                  <a:srgbClr val="003399"/>
                </a:solidFill>
                <a:latin typeface="Myriad Pro" pitchFamily="34" charset="0"/>
              </a:rPr>
              <a:t> Budget (cadrage global, programmation budgétaire à moyen terme nomenclature, exécution, contrôle, suivi, évaluation)</a:t>
            </a:r>
          </a:p>
          <a:p>
            <a:pPr marL="546100" lvl="1" indent="-88900">
              <a:buFont typeface="Wingdings" pitchFamily="2" charset="2"/>
              <a:buChar char="v"/>
            </a:pPr>
            <a:r>
              <a:rPr lang="fr-FR" sz="1400" dirty="0" smtClean="0">
                <a:solidFill>
                  <a:srgbClr val="003399"/>
                </a:solidFill>
                <a:latin typeface="Myriad Pro" pitchFamily="34" charset="0"/>
              </a:rPr>
              <a:t> Comptabilité (budgétaire, générale, patrimoniale, des coûts)</a:t>
            </a:r>
          </a:p>
          <a:p>
            <a:pPr marL="546100" lvl="1" indent="-88900">
              <a:buFont typeface="Wingdings" pitchFamily="2" charset="2"/>
              <a:buChar char="v"/>
            </a:pPr>
            <a:r>
              <a:rPr lang="fr-FR" sz="1400" dirty="0" smtClean="0">
                <a:solidFill>
                  <a:srgbClr val="003399"/>
                </a:solidFill>
                <a:latin typeface="Myriad Pro" pitchFamily="34" charset="0"/>
              </a:rPr>
              <a:t> Plan comptable</a:t>
            </a:r>
          </a:p>
          <a:p>
            <a:pPr marL="546100" lvl="1" indent="-88900">
              <a:buFont typeface="Wingdings" pitchFamily="2" charset="2"/>
              <a:buChar char="v"/>
            </a:pPr>
            <a:r>
              <a:rPr lang="fr-FR" sz="1400" dirty="0" smtClean="0">
                <a:solidFill>
                  <a:srgbClr val="003399"/>
                </a:solidFill>
                <a:latin typeface="Myriad Pro" pitchFamily="34" charset="0"/>
              </a:rPr>
              <a:t> Statistiques</a:t>
            </a:r>
            <a:endParaRPr lang="en-US" sz="1200" dirty="0">
              <a:solidFill>
                <a:srgbClr val="003399"/>
              </a:solidFill>
              <a:latin typeface="Myriad Pro" pitchFamily="34" charset="0"/>
            </a:endParaRPr>
          </a:p>
        </p:txBody>
      </p:sp>
      <p:sp>
        <p:nvSpPr>
          <p:cNvPr id="20" name="Isosceles Triangle 19"/>
          <p:cNvSpPr/>
          <p:nvPr/>
        </p:nvSpPr>
        <p:spPr>
          <a:xfrm rot="16200000" flipV="1">
            <a:off x="1784628" y="5013196"/>
            <a:ext cx="1800200" cy="360000"/>
          </a:xfrm>
          <a:prstGeom prst="triangle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rgbClr val="EBF7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0" rtlCol="0" anchor="ctr"/>
          <a:lstStyle/>
          <a:p>
            <a:pPr algn="ctr"/>
            <a:endParaRPr lang="fr-FR" sz="1400" dirty="0" smtClean="0">
              <a:solidFill>
                <a:srgbClr val="003399"/>
              </a:solidFill>
              <a:latin typeface="Myriad Pro" pitchFamily="34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704528" y="1772816"/>
            <a:ext cx="864096" cy="1842492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lvl="0"/>
            <a:r>
              <a:rPr lang="fr-FR" sz="1400" b="1" dirty="0" smtClean="0">
                <a:solidFill>
                  <a:srgbClr val="003399"/>
                </a:solidFill>
                <a:latin typeface="Myriad Pro" pitchFamily="34" charset="0"/>
              </a:rPr>
              <a:t>Une réforme étendue </a:t>
            </a:r>
          </a:p>
        </p:txBody>
      </p:sp>
      <p:sp>
        <p:nvSpPr>
          <p:cNvPr id="25" name="Isosceles Triangle 24"/>
          <p:cNvSpPr/>
          <p:nvPr/>
        </p:nvSpPr>
        <p:spPr>
          <a:xfrm rot="16200000" flipV="1">
            <a:off x="2504744" y="1916816"/>
            <a:ext cx="648000" cy="360000"/>
          </a:xfrm>
          <a:prstGeom prst="triangle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rgbClr val="EBF7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0" rtlCol="0" anchor="ctr"/>
          <a:lstStyle/>
          <a:p>
            <a:pPr algn="ctr"/>
            <a:endParaRPr lang="fr-FR" sz="1400" dirty="0" smtClean="0">
              <a:solidFill>
                <a:srgbClr val="003399"/>
              </a:solidFill>
              <a:latin typeface="Myriad Pro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60512" y="980728"/>
            <a:ext cx="9145016" cy="6480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marL="457200" indent="-457200">
              <a:spcBef>
                <a:spcPct val="20000"/>
              </a:spcBef>
            </a:pPr>
            <a:r>
              <a:rPr lang="fr-FR" sz="1600" b="1" dirty="0" smtClean="0">
                <a:solidFill>
                  <a:srgbClr val="00B050"/>
                </a:solidFill>
                <a:latin typeface="Myriad Pro" pitchFamily="34" charset="0"/>
              </a:rPr>
              <a:t>	Constat : l’institutionnalisation du cadre harmonisé de gestion des finances publiques constitue une réforme  étendue et  multiforme :</a:t>
            </a:r>
          </a:p>
          <a:p>
            <a:pPr marL="457200" indent="-457200">
              <a:spcBef>
                <a:spcPct val="20000"/>
              </a:spcBef>
            </a:pPr>
            <a:endParaRPr lang="fr-FR" sz="1400" b="1" dirty="0" smtClean="0">
              <a:solidFill>
                <a:srgbClr val="00B050"/>
              </a:solidFill>
              <a:latin typeface="Myriad Pro" pitchFamily="34" charset="0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1712640" y="1700808"/>
            <a:ext cx="864096" cy="720080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lvl="0"/>
            <a:r>
              <a:rPr lang="fr-FR" sz="1400" b="1" dirty="0" smtClean="0">
                <a:solidFill>
                  <a:srgbClr val="003399"/>
                </a:solidFill>
                <a:latin typeface="Myriad Pro" pitchFamily="34" charset="0"/>
              </a:rPr>
              <a:t>Dans l’espace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1712640" y="2852936"/>
            <a:ext cx="864096" cy="720080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lvl="0"/>
            <a:r>
              <a:rPr lang="fr-FR" sz="1400" b="1" dirty="0" smtClean="0">
                <a:solidFill>
                  <a:srgbClr val="003399"/>
                </a:solidFill>
                <a:latin typeface="Myriad Pro" pitchFamily="34" charset="0"/>
              </a:rPr>
              <a:t>Dans le temps</a:t>
            </a:r>
          </a:p>
        </p:txBody>
      </p:sp>
      <p:sp>
        <p:nvSpPr>
          <p:cNvPr id="31" name="Isosceles Triangle 30"/>
          <p:cNvSpPr/>
          <p:nvPr/>
        </p:nvSpPr>
        <p:spPr>
          <a:xfrm rot="16200000" flipV="1">
            <a:off x="2468704" y="3032976"/>
            <a:ext cx="864096" cy="360000"/>
          </a:xfrm>
          <a:prstGeom prst="triangle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rgbClr val="EBF7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0" rtlCol="0" anchor="ctr"/>
          <a:lstStyle/>
          <a:p>
            <a:pPr algn="ctr"/>
            <a:endParaRPr lang="fr-FR" sz="1400" dirty="0" smtClean="0">
              <a:solidFill>
                <a:srgbClr val="003399"/>
              </a:solidFill>
              <a:latin typeface="Myriad Pro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224808" y="2348880"/>
            <a:ext cx="6408712" cy="118494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182563" indent="-182563" algn="just">
              <a:spcAft>
                <a:spcPts val="600"/>
              </a:spcAft>
              <a:buFont typeface="Arial" pitchFamily="34" charset="0"/>
              <a:buChar char="•"/>
            </a:pPr>
            <a:r>
              <a:rPr lang="fr-FR" sz="1400" b="1" dirty="0" smtClean="0">
                <a:solidFill>
                  <a:srgbClr val="003399"/>
                </a:solidFill>
                <a:latin typeface="Myriad Pro"/>
              </a:rPr>
              <a:t>Dates limites </a:t>
            </a:r>
            <a:r>
              <a:rPr lang="fr-FR" sz="1400" dirty="0" smtClean="0">
                <a:solidFill>
                  <a:schemeClr val="tx2"/>
                </a:solidFill>
                <a:latin typeface="Myriad Pro"/>
              </a:rPr>
              <a:t>de transposition  : </a:t>
            </a:r>
          </a:p>
          <a:p>
            <a:pPr marL="639763" lvl="1" indent="-182563" algn="just">
              <a:spcAft>
                <a:spcPts val="600"/>
              </a:spcAft>
              <a:buFont typeface="Arial" pitchFamily="34" charset="0"/>
              <a:buChar char="•"/>
            </a:pPr>
            <a:r>
              <a:rPr lang="fr-FR" sz="1400" dirty="0" smtClean="0">
                <a:solidFill>
                  <a:schemeClr val="tx2"/>
                </a:solidFill>
                <a:latin typeface="Myriad Pro"/>
              </a:rPr>
              <a:t>1</a:t>
            </a:r>
            <a:r>
              <a:rPr lang="fr-FR" sz="1400" baseline="30000" dirty="0" smtClean="0">
                <a:solidFill>
                  <a:schemeClr val="tx2"/>
                </a:solidFill>
                <a:latin typeface="Myriad Pro"/>
              </a:rPr>
              <a:t>er</a:t>
            </a:r>
            <a:r>
              <a:rPr lang="fr-FR" sz="1400" dirty="0" smtClean="0">
                <a:solidFill>
                  <a:schemeClr val="tx2"/>
                </a:solidFill>
                <a:latin typeface="Myriad Pro"/>
              </a:rPr>
              <a:t> janvier 2012  (UEMOA) et 1</a:t>
            </a:r>
            <a:r>
              <a:rPr lang="fr-FR" sz="1400" baseline="30000" dirty="0" smtClean="0">
                <a:solidFill>
                  <a:schemeClr val="tx2"/>
                </a:solidFill>
                <a:latin typeface="Myriad Pro"/>
              </a:rPr>
              <a:t>er</a:t>
            </a:r>
            <a:r>
              <a:rPr lang="fr-FR" sz="1400" dirty="0" smtClean="0">
                <a:solidFill>
                  <a:schemeClr val="tx2"/>
                </a:solidFill>
                <a:latin typeface="Myriad Pro"/>
              </a:rPr>
              <a:t> janvier 2014 (</a:t>
            </a:r>
            <a:r>
              <a:rPr lang="fr-FR" sz="1400" i="1" dirty="0" smtClean="0">
                <a:solidFill>
                  <a:srgbClr val="003399"/>
                </a:solidFill>
                <a:latin typeface="Myriad Pro"/>
              </a:rPr>
              <a:t>plus un an</a:t>
            </a:r>
            <a:r>
              <a:rPr lang="fr-FR" sz="1400" dirty="0" smtClean="0">
                <a:solidFill>
                  <a:schemeClr val="tx2"/>
                </a:solidFill>
                <a:latin typeface="Myriad Pro"/>
              </a:rPr>
              <a:t>) (CEMAC)</a:t>
            </a:r>
          </a:p>
          <a:p>
            <a:pPr marL="182563" indent="-182563" algn="just">
              <a:spcAft>
                <a:spcPts val="600"/>
              </a:spcAft>
              <a:buFont typeface="Arial" pitchFamily="34" charset="0"/>
              <a:buChar char="•"/>
            </a:pPr>
            <a:r>
              <a:rPr lang="fr-FR" sz="1400" dirty="0" smtClean="0">
                <a:solidFill>
                  <a:schemeClr val="tx2"/>
                </a:solidFill>
                <a:latin typeface="Myriad Pro"/>
              </a:rPr>
              <a:t>Mise en œuvre de la réforme dans </a:t>
            </a:r>
            <a:r>
              <a:rPr lang="fr-FR" sz="1400" b="1" dirty="0" smtClean="0">
                <a:solidFill>
                  <a:srgbClr val="003399"/>
                </a:solidFill>
                <a:latin typeface="Myriad Pro"/>
              </a:rPr>
              <a:t>un délai encadré et un temps long </a:t>
            </a:r>
            <a:r>
              <a:rPr lang="fr-FR" sz="1400" dirty="0" smtClean="0">
                <a:solidFill>
                  <a:schemeClr val="tx2"/>
                </a:solidFill>
                <a:latin typeface="Myriad Pro"/>
              </a:rPr>
              <a:t>: </a:t>
            </a:r>
          </a:p>
          <a:p>
            <a:pPr marL="639763" lvl="1" indent="-182563" algn="just">
              <a:spcAft>
                <a:spcPts val="600"/>
              </a:spcAft>
              <a:buFont typeface="Wingdings" pitchFamily="2" charset="2"/>
              <a:buChar char="v"/>
            </a:pPr>
            <a:r>
              <a:rPr lang="fr-FR" sz="1400" dirty="0" smtClean="0">
                <a:solidFill>
                  <a:schemeClr val="tx2"/>
                </a:solidFill>
                <a:latin typeface="Myriad Pro"/>
              </a:rPr>
              <a:t>1</a:t>
            </a:r>
            <a:r>
              <a:rPr lang="fr-FR" sz="1400" baseline="30000" dirty="0" smtClean="0">
                <a:solidFill>
                  <a:schemeClr val="tx2"/>
                </a:solidFill>
                <a:latin typeface="Myriad Pro"/>
              </a:rPr>
              <a:t>er</a:t>
            </a:r>
            <a:r>
              <a:rPr lang="fr-FR" sz="1400" dirty="0" smtClean="0">
                <a:solidFill>
                  <a:schemeClr val="tx2"/>
                </a:solidFill>
                <a:latin typeface="Myriad Pro"/>
              </a:rPr>
              <a:t> janvier 2017 (2019) UEMOA  ; 1</a:t>
            </a:r>
            <a:r>
              <a:rPr lang="fr-FR" sz="1400" baseline="30000" dirty="0" smtClean="0">
                <a:solidFill>
                  <a:schemeClr val="tx2"/>
                </a:solidFill>
                <a:latin typeface="Myriad Pro"/>
              </a:rPr>
              <a:t>er</a:t>
            </a:r>
            <a:r>
              <a:rPr lang="fr-FR" sz="1400" dirty="0" smtClean="0">
                <a:solidFill>
                  <a:schemeClr val="tx2"/>
                </a:solidFill>
                <a:latin typeface="Myriad Pro"/>
              </a:rPr>
              <a:t> janvier 2019 (2021) CEMAC</a:t>
            </a:r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74F2D37-8339-4378-8E41-5C6B775E5322}" type="datetime1">
              <a:rPr lang="en-US" smtClean="0"/>
              <a:pPr>
                <a:defRPr/>
              </a:pPr>
              <a:t>1/16/2014</a:t>
            </a:fld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88704" y="6356355"/>
            <a:ext cx="6768752" cy="365125"/>
          </a:xfrm>
        </p:spPr>
        <p:txBody>
          <a:bodyPr/>
          <a:lstStyle/>
          <a:p>
            <a:pPr lvl="0"/>
            <a:r>
              <a:rPr lang="fr-FR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Atelier NOMADE - 19 décembre 2013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9A900-126C-49E9-BD4B-5F079502F86F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584514" y="163588"/>
            <a:ext cx="8970997" cy="6011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sz="2400" b="1" dirty="0" smtClean="0">
                <a:solidFill>
                  <a:srgbClr val="003399"/>
                </a:solidFill>
                <a:latin typeface="Myriad Pro" pitchFamily="34" charset="0"/>
              </a:rPr>
              <a:t>Introduction (4/4)</a:t>
            </a:r>
            <a:endParaRPr lang="fr-FR" sz="2400" dirty="0" smtClean="0">
              <a:solidFill>
                <a:srgbClr val="003399"/>
              </a:solidFill>
              <a:latin typeface="Myriad Pro" pitchFamily="34" charset="0"/>
            </a:endParaRPr>
          </a:p>
        </p:txBody>
      </p:sp>
      <p:graphicFrame>
        <p:nvGraphicFramePr>
          <p:cNvPr id="34" name="Diagram 33"/>
          <p:cNvGraphicFramePr/>
          <p:nvPr/>
        </p:nvGraphicFramePr>
        <p:xfrm>
          <a:off x="704528" y="1412776"/>
          <a:ext cx="8856984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0" name="Rectangle 29"/>
          <p:cNvSpPr/>
          <p:nvPr/>
        </p:nvSpPr>
        <p:spPr>
          <a:xfrm>
            <a:off x="632520" y="908720"/>
            <a:ext cx="9001000" cy="43204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457200" indent="-457200">
              <a:spcBef>
                <a:spcPct val="20000"/>
              </a:spcBef>
            </a:pPr>
            <a:r>
              <a:rPr lang="fr-FR" b="1" dirty="0" smtClean="0">
                <a:solidFill>
                  <a:srgbClr val="00B050"/>
                </a:solidFill>
                <a:latin typeface="Myriad Pro" pitchFamily="34" charset="0"/>
              </a:rPr>
              <a:t>Trois problématiques peuvent être abordées :</a:t>
            </a:r>
          </a:p>
          <a:p>
            <a:pPr marL="457200" indent="-457200">
              <a:spcBef>
                <a:spcPct val="20000"/>
              </a:spcBef>
            </a:pPr>
            <a:endParaRPr lang="fr-FR" b="1" dirty="0" smtClean="0">
              <a:solidFill>
                <a:srgbClr val="00B050"/>
              </a:solidFill>
              <a:latin typeface="Myriad Pro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32520" y="3717032"/>
            <a:ext cx="9001000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spcBef>
                <a:spcPct val="20000"/>
              </a:spcBef>
            </a:pPr>
            <a:endParaRPr lang="fr-FR" b="1" dirty="0" smtClean="0">
              <a:solidFill>
                <a:srgbClr val="00B050"/>
              </a:solidFill>
              <a:latin typeface="Myriad Pro" pitchFamily="34" charset="0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FDFD6F8-2ADE-4D86-A5DE-4720E0AB540C}" type="datetime1">
              <a:rPr lang="en-US" smtClean="0"/>
              <a:pPr>
                <a:defRPr/>
              </a:pPr>
              <a:t>1/16/2014</a:t>
            </a:fld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fr-FR" sz="3200" b="1" dirty="0" smtClean="0">
                <a:solidFill>
                  <a:srgbClr val="003399"/>
                </a:solidFill>
                <a:latin typeface="Myriad Pro"/>
              </a:rPr>
              <a:t>Plan de la présentation</a:t>
            </a:r>
            <a:endParaRPr lang="fr-FR" sz="3200" dirty="0" smtClean="0">
              <a:solidFill>
                <a:srgbClr val="003399"/>
              </a:solidFill>
              <a:latin typeface="Myriad Pro"/>
            </a:endParaRPr>
          </a:p>
        </p:txBody>
      </p:sp>
      <p:sp>
        <p:nvSpPr>
          <p:cNvPr id="5124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>
            <a:off x="3296816" y="6093296"/>
            <a:ext cx="6120680" cy="544513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fr-FR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yriad Pro"/>
              </a:rPr>
              <a:t>Atelier NOMADE - 19 décembre 2013</a:t>
            </a:r>
            <a:endParaRPr lang="fr-FR" dirty="0" smtClean="0">
              <a:latin typeface="Myriad Pro"/>
            </a:endParaRPr>
          </a:p>
        </p:txBody>
      </p:sp>
      <p:sp>
        <p:nvSpPr>
          <p:cNvPr id="5125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5F12573-94A4-4E85-A1F4-DC99747E1212}" type="slidenum">
              <a:rPr lang="fr-FR" smtClean="0">
                <a:latin typeface="Myriad Pro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fr-FR" dirty="0" smtClean="0">
              <a:latin typeface="Myriad Pro"/>
            </a:endParaRPr>
          </a:p>
        </p:txBody>
      </p:sp>
      <p:grpSp>
        <p:nvGrpSpPr>
          <p:cNvPr id="2" name="Groupe 20"/>
          <p:cNvGrpSpPr>
            <a:grpSpLocks/>
          </p:cNvGrpSpPr>
          <p:nvPr/>
        </p:nvGrpSpPr>
        <p:grpSpPr bwMode="auto">
          <a:xfrm>
            <a:off x="632520" y="1412776"/>
            <a:ext cx="8929116" cy="4248472"/>
            <a:chOff x="582815" y="1268760"/>
            <a:chExt cx="9053526" cy="3435258"/>
          </a:xfrm>
        </p:grpSpPr>
        <p:sp>
          <p:nvSpPr>
            <p:cNvPr id="5130" name="Rectangle 10"/>
            <p:cNvSpPr>
              <a:spLocks noChangeArrowheads="1"/>
            </p:cNvSpPr>
            <p:nvPr/>
          </p:nvSpPr>
          <p:spPr bwMode="auto">
            <a:xfrm>
              <a:off x="584200" y="1268760"/>
              <a:ext cx="1254369" cy="779712"/>
            </a:xfrm>
            <a:prstGeom prst="rect">
              <a:avLst/>
            </a:prstGeom>
            <a:solidFill>
              <a:srgbClr val="003399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2726" tIns="62726" rIns="62726" bIns="62726" anchor="ctr"/>
            <a:lstStyle/>
            <a:p>
              <a:pPr algn="ctr" defTabSz="708025" eaLnBrk="0" hangingPunct="0">
                <a:lnSpc>
                  <a:spcPct val="90000"/>
                </a:lnSpc>
              </a:pPr>
              <a:r>
                <a:rPr lang="fr-BE" sz="2400" b="1" dirty="0">
                  <a:solidFill>
                    <a:schemeClr val="bg1"/>
                  </a:solidFill>
                  <a:latin typeface="Myriad Pro" pitchFamily="34" charset="0"/>
                </a:rPr>
                <a:t>I</a:t>
              </a:r>
            </a:p>
          </p:txBody>
        </p:sp>
        <p:sp>
          <p:nvSpPr>
            <p:cNvPr id="5131" name="Rectangle 11"/>
            <p:cNvSpPr>
              <a:spLocks noChangeArrowheads="1"/>
            </p:cNvSpPr>
            <p:nvPr/>
          </p:nvSpPr>
          <p:spPr bwMode="auto">
            <a:xfrm>
              <a:off x="1897144" y="1268760"/>
              <a:ext cx="7739197" cy="779713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lIns="79663" tIns="39832" rIns="79663" bIns="39832" anchor="ctr"/>
            <a:lstStyle/>
            <a:p>
              <a:r>
                <a:rPr lang="fr-FR" sz="2000" b="1" dirty="0" smtClean="0">
                  <a:solidFill>
                    <a:srgbClr val="003399"/>
                  </a:solidFill>
                  <a:latin typeface="Myriad Pro" pitchFamily="34" charset="0"/>
                </a:rPr>
                <a:t>Les enjeux et défis d’une harmonisation sous régionale du cadre de gestion des finances publiques</a:t>
              </a:r>
              <a:endParaRPr lang="fr-FR" sz="1900" b="1" dirty="0">
                <a:solidFill>
                  <a:schemeClr val="tx2">
                    <a:lumMod val="50000"/>
                  </a:schemeClr>
                </a:solidFill>
                <a:latin typeface="Myriad Pro" pitchFamily="34" charset="0"/>
              </a:endParaRPr>
            </a:p>
          </p:txBody>
        </p:sp>
        <p:sp>
          <p:nvSpPr>
            <p:cNvPr id="5132" name="Rectangle 10"/>
            <p:cNvSpPr>
              <a:spLocks noChangeArrowheads="1"/>
            </p:cNvSpPr>
            <p:nvPr/>
          </p:nvSpPr>
          <p:spPr bwMode="auto">
            <a:xfrm>
              <a:off x="582815" y="2169335"/>
              <a:ext cx="1255754" cy="1260805"/>
            </a:xfrm>
            <a:prstGeom prst="rect">
              <a:avLst/>
            </a:prstGeom>
            <a:solidFill>
              <a:srgbClr val="003399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2726" tIns="62726" rIns="62726" bIns="62726" anchor="ctr"/>
            <a:lstStyle/>
            <a:p>
              <a:pPr algn="ctr" defTabSz="708025" eaLnBrk="0" hangingPunct="0">
                <a:lnSpc>
                  <a:spcPct val="90000"/>
                </a:lnSpc>
              </a:pPr>
              <a:r>
                <a:rPr lang="fr-BE" sz="2400" b="1" dirty="0" smtClean="0">
                  <a:solidFill>
                    <a:schemeClr val="bg1"/>
                  </a:solidFill>
                  <a:latin typeface="Myriad Pro" pitchFamily="34" charset="0"/>
                </a:rPr>
                <a:t>II</a:t>
              </a:r>
              <a:endParaRPr lang="fr-BE" sz="2400" b="1" dirty="0">
                <a:solidFill>
                  <a:schemeClr val="bg1"/>
                </a:solidFill>
                <a:latin typeface="Myriad Pro" pitchFamily="34" charset="0"/>
              </a:endParaRPr>
            </a:p>
          </p:txBody>
        </p:sp>
        <p:sp>
          <p:nvSpPr>
            <p:cNvPr id="5133" name="Rectangle 11"/>
            <p:cNvSpPr>
              <a:spLocks noChangeArrowheads="1"/>
            </p:cNvSpPr>
            <p:nvPr/>
          </p:nvSpPr>
          <p:spPr bwMode="auto">
            <a:xfrm>
              <a:off x="1908326" y="2146363"/>
              <a:ext cx="7728014" cy="1261488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79663" tIns="39832" rIns="79663" bIns="39832" anchor="ctr"/>
            <a:lstStyle/>
            <a:p>
              <a:pPr algn="just"/>
              <a:r>
                <a:rPr lang="fr-FR" sz="2000" b="1" dirty="0" smtClean="0">
                  <a:solidFill>
                    <a:srgbClr val="003399"/>
                  </a:solidFill>
                  <a:latin typeface="Myriad Pro" pitchFamily="34" charset="0"/>
                </a:rPr>
                <a:t>L’organisation adoptée par les CER et les Etats pour la transposition et la mise en œuvre de la réforme</a:t>
              </a:r>
              <a:endParaRPr lang="en-US" sz="1600" b="1" dirty="0">
                <a:solidFill>
                  <a:srgbClr val="00B050"/>
                </a:solidFill>
                <a:latin typeface="Myriad Pro" pitchFamily="34" charset="0"/>
              </a:endParaRPr>
            </a:p>
          </p:txBody>
        </p:sp>
        <p:sp>
          <p:nvSpPr>
            <p:cNvPr id="5134" name="Rectangle 10"/>
            <p:cNvSpPr>
              <a:spLocks noChangeArrowheads="1"/>
            </p:cNvSpPr>
            <p:nvPr/>
          </p:nvSpPr>
          <p:spPr bwMode="auto">
            <a:xfrm>
              <a:off x="584200" y="3520198"/>
              <a:ext cx="1254368" cy="1183820"/>
            </a:xfrm>
            <a:prstGeom prst="rect">
              <a:avLst/>
            </a:prstGeom>
            <a:solidFill>
              <a:srgbClr val="003399"/>
            </a:solidFill>
            <a:ln w="12700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62726" tIns="62726" rIns="62726" bIns="62726" anchor="ctr"/>
            <a:lstStyle/>
            <a:p>
              <a:pPr algn="ctr" defTabSz="708025" eaLnBrk="0" hangingPunct="0">
                <a:lnSpc>
                  <a:spcPct val="90000"/>
                </a:lnSpc>
              </a:pPr>
              <a:r>
                <a:rPr lang="fr-BE" sz="2400" b="1" dirty="0" smtClean="0">
                  <a:solidFill>
                    <a:schemeClr val="bg1"/>
                  </a:solidFill>
                  <a:latin typeface="Myriad Pro" pitchFamily="34" charset="0"/>
                </a:rPr>
                <a:t>III</a:t>
              </a:r>
              <a:endParaRPr lang="fr-BE" sz="2400" b="1" dirty="0">
                <a:solidFill>
                  <a:schemeClr val="bg1"/>
                </a:solidFill>
                <a:latin typeface="Myriad Pro" pitchFamily="34" charset="0"/>
              </a:endParaRPr>
            </a:p>
          </p:txBody>
        </p:sp>
        <p:sp>
          <p:nvSpPr>
            <p:cNvPr id="5135" name="Rectangle 11"/>
            <p:cNvSpPr>
              <a:spLocks noChangeArrowheads="1"/>
            </p:cNvSpPr>
            <p:nvPr/>
          </p:nvSpPr>
          <p:spPr bwMode="auto">
            <a:xfrm>
              <a:off x="1978083" y="3520198"/>
              <a:ext cx="7658257" cy="1170748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79663" tIns="39832" rIns="79663" bIns="39832" anchor="ctr"/>
            <a:lstStyle/>
            <a:p>
              <a:pPr algn="just"/>
              <a:r>
                <a:rPr lang="fr-FR" sz="2000" b="1" dirty="0" smtClean="0">
                  <a:solidFill>
                    <a:srgbClr val="003399"/>
                  </a:solidFill>
                  <a:latin typeface="Myriad Pro" pitchFamily="34" charset="0"/>
                </a:rPr>
                <a:t>Les perspectives d’appui aux CER et aux Etats dans le temps long de la réforme</a:t>
              </a:r>
              <a:endParaRPr lang="en-US" sz="2000" b="1" dirty="0">
                <a:solidFill>
                  <a:srgbClr val="003399"/>
                </a:solidFill>
                <a:latin typeface="Myriad Pro" pitchFamily="34" charset="0"/>
              </a:endParaRPr>
            </a:p>
          </p:txBody>
        </p:sp>
      </p:grp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7820E45-2D5E-43F0-8D25-7754E558DF75}" type="datetime1">
              <a:rPr lang="en-US" smtClean="0"/>
              <a:pPr>
                <a:defRPr/>
              </a:pPr>
              <a:t>1/16/2014</a:t>
            </a:fld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728" y="6356355"/>
            <a:ext cx="6408712" cy="365125"/>
          </a:xfrm>
        </p:spPr>
        <p:txBody>
          <a:bodyPr/>
          <a:lstStyle/>
          <a:p>
            <a:pPr lvl="0"/>
            <a:r>
              <a:rPr lang="fr-FR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Atelier NOMADE - 19 décembre 2013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9A900-126C-49E9-BD4B-5F079502F86F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584514" y="163588"/>
            <a:ext cx="8970997" cy="8171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fr-FR" sz="2000" b="1" dirty="0" smtClean="0">
                <a:solidFill>
                  <a:srgbClr val="003399"/>
                </a:solidFill>
                <a:latin typeface="Myriad Pro" pitchFamily="34" charset="0"/>
              </a:rPr>
              <a:t>I - </a:t>
            </a:r>
            <a:r>
              <a:rPr lang="fr-FR" sz="2000" b="1" dirty="0" smtClean="0">
                <a:solidFill>
                  <a:srgbClr val="003399"/>
                </a:solidFill>
                <a:latin typeface="Myriad Pro"/>
                <a:cs typeface="+mn-cs"/>
              </a:rPr>
              <a:t>Les enjeux et défis d’une harmonisation sous régionale du cadre de gestion des finances publiques </a:t>
            </a:r>
            <a:r>
              <a:rPr lang="fr-FR" sz="2000" b="1" dirty="0" smtClean="0">
                <a:solidFill>
                  <a:srgbClr val="003399"/>
                </a:solidFill>
                <a:latin typeface="Myriad Pro" pitchFamily="34" charset="0"/>
              </a:rPr>
              <a:t> (1/7)</a:t>
            </a:r>
          </a:p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fr-FR" sz="2000" b="1" dirty="0" smtClean="0">
                <a:solidFill>
                  <a:srgbClr val="7030A0"/>
                </a:solidFill>
                <a:latin typeface="Myriad Pro" pitchFamily="34" charset="0"/>
              </a:rPr>
              <a:t>A – Les enjeux </a:t>
            </a:r>
            <a:endParaRPr lang="fr-FR" sz="1900" b="1" dirty="0">
              <a:solidFill>
                <a:srgbClr val="7030A0"/>
              </a:solidFill>
              <a:latin typeface="Myriad Pro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60512" y="1268760"/>
            <a:ext cx="2520280" cy="4680520"/>
          </a:xfrm>
          <a:prstGeom prst="round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lvl="0"/>
            <a:r>
              <a:rPr lang="fr-FR" b="1" dirty="0" smtClean="0">
                <a:solidFill>
                  <a:srgbClr val="003399"/>
                </a:solidFill>
                <a:latin typeface="Myriad Pro" pitchFamily="34" charset="0"/>
              </a:rPr>
              <a:t>L’appui au processus  d’intégration régionale des deux zones </a:t>
            </a:r>
          </a:p>
          <a:p>
            <a:pPr lvl="0"/>
            <a:endParaRPr lang="fr-FR" dirty="0" smtClean="0">
              <a:solidFill>
                <a:schemeClr val="tx1"/>
              </a:solidFill>
              <a:latin typeface="Myriad Pro" pitchFamily="34" charset="0"/>
            </a:endParaRPr>
          </a:p>
          <a:p>
            <a:pPr lvl="0"/>
            <a:r>
              <a:rPr lang="fr-FR" sz="2400" b="1" u="sng" dirty="0" smtClean="0">
                <a:solidFill>
                  <a:srgbClr val="7030A0"/>
                </a:solidFill>
                <a:latin typeface="Myriad Pro" pitchFamily="34" charset="0"/>
              </a:rPr>
              <a:t>permet de </a:t>
            </a:r>
            <a:r>
              <a:rPr lang="fr-FR" b="1" dirty="0" smtClean="0">
                <a:solidFill>
                  <a:srgbClr val="7030A0"/>
                </a:solidFill>
                <a:latin typeface="Myriad Pro" pitchFamily="34" charset="0"/>
              </a:rPr>
              <a:t>contribuer au dispositif de stabilité monétaire  de la zone franc</a:t>
            </a:r>
          </a:p>
        </p:txBody>
      </p:sp>
      <p:sp>
        <p:nvSpPr>
          <p:cNvPr id="13" name="Isosceles Triangle 12"/>
          <p:cNvSpPr/>
          <p:nvPr/>
        </p:nvSpPr>
        <p:spPr>
          <a:xfrm rot="16200000" flipV="1">
            <a:off x="2720732" y="1916852"/>
            <a:ext cx="1152128" cy="287992"/>
          </a:xfrm>
          <a:prstGeom prst="triangle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rgbClr val="EBF7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0" rtlCol="0" anchor="ctr"/>
          <a:lstStyle/>
          <a:p>
            <a:pPr algn="ctr"/>
            <a:endParaRPr lang="fr-FR" sz="1400" dirty="0" smtClean="0">
              <a:solidFill>
                <a:srgbClr val="003399"/>
              </a:solidFill>
              <a:latin typeface="Myriad Pro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440832" y="1268760"/>
            <a:ext cx="6120680" cy="160043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182563" indent="-182563" algn="just">
              <a:spcAft>
                <a:spcPts val="1200"/>
              </a:spcAft>
            </a:pPr>
            <a:r>
              <a:rPr lang="fr-FR" sz="1400" b="1" dirty="0" smtClean="0">
                <a:solidFill>
                  <a:srgbClr val="00B050"/>
                </a:solidFill>
                <a:latin typeface="Myriad Pro" pitchFamily="34" charset="0"/>
              </a:rPr>
              <a:t>1</a:t>
            </a:r>
            <a:r>
              <a:rPr lang="fr-FR" sz="1600" b="1" dirty="0" smtClean="0">
                <a:solidFill>
                  <a:srgbClr val="00B050"/>
                </a:solidFill>
                <a:latin typeface="Myriad Pro" pitchFamily="34" charset="0"/>
              </a:rPr>
              <a:t>) Contribution à l’intégration monétaire :</a:t>
            </a:r>
            <a:endParaRPr lang="fr-FR" sz="1400" b="1" dirty="0" smtClean="0">
              <a:solidFill>
                <a:srgbClr val="00B050"/>
              </a:solidFill>
              <a:latin typeface="Myriad Pro" pitchFamily="34" charset="0"/>
            </a:endParaRPr>
          </a:p>
          <a:p>
            <a:pPr marL="182563" indent="-182563" algn="just">
              <a:spcAft>
                <a:spcPts val="0"/>
              </a:spcAft>
              <a:buFont typeface="Wingdings" pitchFamily="2" charset="2"/>
              <a:buChar char="Ø"/>
            </a:pPr>
            <a:r>
              <a:rPr lang="fr-FR" sz="1200" dirty="0" smtClean="0">
                <a:solidFill>
                  <a:srgbClr val="003399"/>
                </a:solidFill>
                <a:latin typeface="Myriad Pro" pitchFamily="34" charset="0"/>
              </a:rPr>
              <a:t>Monnaie  et politique monétaire communes :</a:t>
            </a:r>
          </a:p>
          <a:p>
            <a:pPr marL="639763" lvl="1" indent="-182563" algn="just">
              <a:spcAft>
                <a:spcPts val="0"/>
              </a:spcAft>
              <a:buFont typeface="Wingdings" pitchFamily="2" charset="2"/>
              <a:buChar char="v"/>
            </a:pPr>
            <a:r>
              <a:rPr lang="fr-FR" sz="1200" dirty="0" smtClean="0">
                <a:solidFill>
                  <a:srgbClr val="003399"/>
                </a:solidFill>
                <a:latin typeface="Myriad Pro" pitchFamily="34" charset="0"/>
              </a:rPr>
              <a:t>parité fixe avec l’Euro : source de compétitivité et de croissance sans inflation</a:t>
            </a:r>
          </a:p>
          <a:p>
            <a:pPr marL="639763" lvl="1" indent="-182563" algn="just">
              <a:spcAft>
                <a:spcPts val="0"/>
              </a:spcAft>
            </a:pPr>
            <a:endParaRPr lang="fr-FR" sz="1200" dirty="0" smtClean="0">
              <a:solidFill>
                <a:srgbClr val="003399"/>
              </a:solidFill>
              <a:latin typeface="Myriad Pro" pitchFamily="34" charset="0"/>
            </a:endParaRPr>
          </a:p>
          <a:p>
            <a:pPr marL="182563" lvl="1" indent="-182563" algn="just">
              <a:spcAft>
                <a:spcPts val="1200"/>
              </a:spcAft>
              <a:buFont typeface="Wingdings" pitchFamily="2" charset="2"/>
              <a:buChar char="Ø"/>
            </a:pPr>
            <a:r>
              <a:rPr lang="fr-FR" sz="1200" dirty="0" smtClean="0">
                <a:solidFill>
                  <a:srgbClr val="003399"/>
                </a:solidFill>
                <a:latin typeface="Myriad Pro" pitchFamily="34" charset="0"/>
              </a:rPr>
              <a:t>Pas de financement direct des déficits budgétaires par la Banque centrale or </a:t>
            </a:r>
            <a:r>
              <a:rPr lang="fr-FR" sz="1200" b="1" dirty="0" smtClean="0">
                <a:solidFill>
                  <a:srgbClr val="003399"/>
                </a:solidFill>
                <a:latin typeface="Myriad Pro" pitchFamily="34" charset="0"/>
              </a:rPr>
              <a:t>les politiques budgétaires relèvent des Etats, ce qui pose difficulté</a:t>
            </a:r>
            <a:r>
              <a:rPr lang="fr-FR" sz="1200" dirty="0" smtClean="0">
                <a:solidFill>
                  <a:srgbClr val="003399"/>
                </a:solidFill>
                <a:latin typeface="Myriad Pro" pitchFamily="34" charset="0"/>
              </a:rPr>
              <a:t> lorsqu’elles entraînent des déficits publics excessifs.	</a:t>
            </a:r>
          </a:p>
        </p:txBody>
      </p:sp>
      <p:sp>
        <p:nvSpPr>
          <p:cNvPr id="19" name="Isosceles Triangle 18"/>
          <p:cNvSpPr/>
          <p:nvPr/>
        </p:nvSpPr>
        <p:spPr>
          <a:xfrm rot="16200000" flipV="1">
            <a:off x="2504708" y="4293116"/>
            <a:ext cx="1584176" cy="287992"/>
          </a:xfrm>
          <a:prstGeom prst="triangle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rgbClr val="EBF7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0" rtlCol="0" anchor="ctr"/>
          <a:lstStyle/>
          <a:p>
            <a:pPr algn="ctr"/>
            <a:endParaRPr lang="fr-FR" sz="1400" dirty="0" smtClean="0">
              <a:solidFill>
                <a:srgbClr val="003399"/>
              </a:solidFill>
              <a:latin typeface="Myriad Pro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440832" y="3429000"/>
            <a:ext cx="6120680" cy="252376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182563" indent="-182563" algn="just">
              <a:spcAft>
                <a:spcPts val="1200"/>
              </a:spcAft>
            </a:pPr>
            <a:r>
              <a:rPr lang="fr-FR" sz="1400" b="1" dirty="0" smtClean="0">
                <a:solidFill>
                  <a:srgbClr val="00B050"/>
                </a:solidFill>
                <a:latin typeface="Myriad Pro" pitchFamily="34" charset="0"/>
              </a:rPr>
              <a:t>2) </a:t>
            </a:r>
            <a:r>
              <a:rPr lang="fr-FR" sz="1600" b="1" dirty="0" smtClean="0">
                <a:solidFill>
                  <a:srgbClr val="00B050"/>
                </a:solidFill>
                <a:latin typeface="Myriad Pro" pitchFamily="34" charset="0"/>
              </a:rPr>
              <a:t>Le CHFP renforce les dispositifs de surveillance multilatérale mis en place en 1994</a:t>
            </a:r>
            <a:endParaRPr lang="fr-FR" sz="1400" b="1" dirty="0" smtClean="0">
              <a:solidFill>
                <a:srgbClr val="00B050"/>
              </a:solidFill>
              <a:latin typeface="Myriad Pro" pitchFamily="34" charset="0"/>
            </a:endParaRPr>
          </a:p>
          <a:p>
            <a:pPr marL="182563" indent="-182563" algn="just">
              <a:spcAft>
                <a:spcPts val="1200"/>
              </a:spcAft>
            </a:pPr>
            <a:r>
              <a:rPr lang="fr-FR" sz="1200" dirty="0" smtClean="0">
                <a:solidFill>
                  <a:srgbClr val="003399"/>
                </a:solidFill>
                <a:latin typeface="Myriad Pro" pitchFamily="34" charset="0"/>
              </a:rPr>
              <a:t>	Rappel : dévaluation en janvier 1994 notamment liée à des déficits publics excessifs : volonté de restauration de la compétitivité des économies et de retour dans un sentier croissance sans inflation :</a:t>
            </a:r>
            <a:endParaRPr lang="fr-FR" sz="1200" b="1" dirty="0" smtClean="0">
              <a:solidFill>
                <a:srgbClr val="003399"/>
              </a:solidFill>
              <a:latin typeface="Myriad Pro" pitchFamily="34" charset="0"/>
            </a:endParaRPr>
          </a:p>
          <a:p>
            <a:pPr marL="901700" lvl="2" indent="-254000">
              <a:spcAft>
                <a:spcPts val="1200"/>
              </a:spcAft>
              <a:buFont typeface="Wingdings" pitchFamily="2" charset="2"/>
              <a:buChar char="Ø"/>
            </a:pPr>
            <a:r>
              <a:rPr lang="fr-FR" sz="1200" dirty="0" smtClean="0">
                <a:solidFill>
                  <a:srgbClr val="003399"/>
                </a:solidFill>
                <a:latin typeface="Myriad Pro" pitchFamily="34" charset="0"/>
              </a:rPr>
              <a:t>Au centre des dispositifs se trouve </a:t>
            </a:r>
            <a:r>
              <a:rPr lang="fr-FR" sz="1200" b="1" dirty="0" smtClean="0">
                <a:solidFill>
                  <a:srgbClr val="003399"/>
                </a:solidFill>
                <a:latin typeface="Myriad Pro" pitchFamily="34" charset="0"/>
              </a:rPr>
              <a:t>un critère clé </a:t>
            </a:r>
            <a:r>
              <a:rPr lang="fr-FR" sz="1200" dirty="0" smtClean="0">
                <a:solidFill>
                  <a:srgbClr val="003399"/>
                </a:solidFill>
                <a:latin typeface="Myriad Pro" pitchFamily="34" charset="0"/>
              </a:rPr>
              <a:t>: le solde </a:t>
            </a:r>
            <a:r>
              <a:rPr lang="fr-FR" sz="1200" b="1" dirty="0" smtClean="0">
                <a:solidFill>
                  <a:srgbClr val="003399"/>
                </a:solidFill>
                <a:latin typeface="Myriad Pro" pitchFamily="34" charset="0"/>
              </a:rPr>
              <a:t>budgétaire</a:t>
            </a:r>
            <a:r>
              <a:rPr lang="fr-FR" sz="1200" dirty="0" smtClean="0">
                <a:solidFill>
                  <a:srgbClr val="003399"/>
                </a:solidFill>
                <a:latin typeface="Myriad Pro" pitchFamily="34" charset="0"/>
              </a:rPr>
              <a:t> </a:t>
            </a:r>
            <a:r>
              <a:rPr lang="fr-FR" sz="1200" b="1" dirty="0" smtClean="0">
                <a:solidFill>
                  <a:srgbClr val="003399"/>
                </a:solidFill>
                <a:latin typeface="Myriad Pro" pitchFamily="34" charset="0"/>
              </a:rPr>
              <a:t>de base </a:t>
            </a:r>
            <a:r>
              <a:rPr lang="fr-FR" sz="1200" dirty="0" smtClean="0">
                <a:solidFill>
                  <a:srgbClr val="003399"/>
                </a:solidFill>
                <a:latin typeface="Myriad Pro" pitchFamily="34" charset="0"/>
              </a:rPr>
              <a:t>qui doit être positif et qui mesure la rigueur de la politique budgétaire nationale ;</a:t>
            </a:r>
          </a:p>
          <a:p>
            <a:pPr marL="901700" lvl="2" indent="-254000">
              <a:spcAft>
                <a:spcPts val="1200"/>
              </a:spcAft>
              <a:buFont typeface="Wingdings" pitchFamily="2" charset="2"/>
              <a:buChar char="Ø"/>
            </a:pPr>
            <a:r>
              <a:rPr lang="fr-FR" sz="1200" dirty="0" smtClean="0">
                <a:solidFill>
                  <a:srgbClr val="003399"/>
                </a:solidFill>
                <a:latin typeface="Myriad Pro" pitchFamily="34" charset="0"/>
              </a:rPr>
              <a:t> Prévenir les politiques budgétaires laxistes financées par accumulation d’arriérés intérieurs.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10785648" y="4581128"/>
            <a:ext cx="72008" cy="457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F0746A7-26DD-4ADF-ACDA-5EC138C2FC80}" type="datetime1">
              <a:rPr lang="en-US" smtClean="0"/>
              <a:pPr>
                <a:defRPr/>
              </a:pPr>
              <a:t>1/16/2014</a:t>
            </a:fld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728" y="6356355"/>
            <a:ext cx="6408712" cy="365125"/>
          </a:xfrm>
        </p:spPr>
        <p:txBody>
          <a:bodyPr/>
          <a:lstStyle/>
          <a:p>
            <a:pPr lvl="0"/>
            <a:r>
              <a:rPr lang="fr-FR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yriad Pro"/>
              </a:rPr>
              <a:t>Atelier NOMADE - 19 décembre 2013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9A900-126C-49E9-BD4B-5F079502F86F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584514" y="163588"/>
            <a:ext cx="8970997" cy="7451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fr-FR" sz="2000" b="1" dirty="0" smtClean="0">
                <a:solidFill>
                  <a:srgbClr val="003399"/>
                </a:solidFill>
                <a:latin typeface="Myriad Pro" pitchFamily="34" charset="0"/>
              </a:rPr>
              <a:t>I </a:t>
            </a:r>
            <a:r>
              <a:rPr lang="fr-FR" sz="1950" b="1" dirty="0" smtClean="0">
                <a:solidFill>
                  <a:srgbClr val="003399"/>
                </a:solidFill>
                <a:latin typeface="Myriad Pro" pitchFamily="34" charset="0"/>
              </a:rPr>
              <a:t>- </a:t>
            </a:r>
            <a:r>
              <a:rPr lang="fr-FR" sz="1950" b="1" dirty="0" smtClean="0">
                <a:solidFill>
                  <a:srgbClr val="003399"/>
                </a:solidFill>
                <a:latin typeface="Myriad Pro"/>
              </a:rPr>
              <a:t>Les enjeux et défis d’une harmonisation sous régionale du cadre de gestion des finances publiques </a:t>
            </a:r>
            <a:r>
              <a:rPr lang="fr-FR" sz="1950" b="1" dirty="0" smtClean="0">
                <a:solidFill>
                  <a:srgbClr val="003399"/>
                </a:solidFill>
                <a:latin typeface="Myriad Pro" pitchFamily="34" charset="0"/>
              </a:rPr>
              <a:t> (2/7)</a:t>
            </a:r>
          </a:p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fr-FR" sz="1950" b="1" dirty="0" smtClean="0">
                <a:solidFill>
                  <a:srgbClr val="7030A0"/>
                </a:solidFill>
                <a:latin typeface="Myriad Pro" pitchFamily="34" charset="0"/>
              </a:rPr>
              <a:t>A – Les enjeux </a:t>
            </a:r>
            <a:endParaRPr lang="fr-FR" sz="1950" b="1" dirty="0">
              <a:solidFill>
                <a:srgbClr val="7030A0"/>
              </a:solidFill>
              <a:latin typeface="Myriad Pro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88504" y="1124744"/>
            <a:ext cx="2448000" cy="5328592"/>
          </a:xfrm>
          <a:prstGeom prst="round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lvl="0"/>
            <a:r>
              <a:rPr lang="fr-FR" b="1" dirty="0" smtClean="0">
                <a:solidFill>
                  <a:srgbClr val="003399"/>
                </a:solidFill>
                <a:latin typeface="Myriad Pro" pitchFamily="34" charset="0"/>
              </a:rPr>
              <a:t>Le renforcement de la performance économique des Etats </a:t>
            </a:r>
          </a:p>
          <a:p>
            <a:pPr lvl="0"/>
            <a:endParaRPr lang="fr-FR" dirty="0" smtClean="0">
              <a:solidFill>
                <a:schemeClr val="tx1"/>
              </a:solidFill>
              <a:latin typeface="Myriad Pro" pitchFamily="34" charset="0"/>
            </a:endParaRPr>
          </a:p>
          <a:p>
            <a:pPr lvl="0"/>
            <a:r>
              <a:rPr lang="fr-FR" sz="2400" b="1" u="sng" dirty="0" smtClean="0">
                <a:solidFill>
                  <a:srgbClr val="7030A0"/>
                </a:solidFill>
                <a:latin typeface="Myriad Pro" pitchFamily="34" charset="0"/>
              </a:rPr>
              <a:t>en</a:t>
            </a:r>
            <a:r>
              <a:rPr lang="fr-FR" sz="2400" u="sng" dirty="0" smtClean="0">
                <a:solidFill>
                  <a:schemeClr val="tx1"/>
                </a:solidFill>
                <a:latin typeface="Myriad Pro" pitchFamily="34" charset="0"/>
              </a:rPr>
              <a:t> </a:t>
            </a:r>
            <a:r>
              <a:rPr lang="fr-FR" sz="2400" b="1" u="sng" dirty="0" smtClean="0">
                <a:solidFill>
                  <a:srgbClr val="7030A0"/>
                </a:solidFill>
                <a:latin typeface="Myriad Pro" pitchFamily="34" charset="0"/>
              </a:rPr>
              <a:t>mettant l’accent sur</a:t>
            </a:r>
            <a:r>
              <a:rPr lang="fr-FR" b="1" dirty="0" smtClean="0">
                <a:solidFill>
                  <a:srgbClr val="7030A0"/>
                </a:solidFill>
                <a:latin typeface="Myriad Pro" pitchFamily="34" charset="0"/>
              </a:rPr>
              <a:t> la convergence budgétaire, comptable et statistique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512840" y="980729"/>
            <a:ext cx="6120680" cy="539378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1" indent="-342900">
              <a:spcAft>
                <a:spcPts val="600"/>
              </a:spcAft>
            </a:pPr>
            <a:r>
              <a:rPr lang="fr-FR" sz="1600" b="1" dirty="0" smtClean="0">
                <a:solidFill>
                  <a:srgbClr val="00B050"/>
                </a:solidFill>
              </a:rPr>
              <a:t>	</a:t>
            </a:r>
            <a:r>
              <a:rPr lang="fr-FR" b="1" dirty="0" smtClean="0">
                <a:solidFill>
                  <a:srgbClr val="00B050"/>
                </a:solidFill>
              </a:rPr>
              <a:t>Appuis à l’harmonisation des finances publiques :</a:t>
            </a:r>
            <a:endParaRPr lang="fr-FR" sz="1300" b="1" dirty="0" smtClean="0">
              <a:solidFill>
                <a:srgbClr val="00B050"/>
              </a:solidFill>
            </a:endParaRPr>
          </a:p>
          <a:p>
            <a:pPr marL="800100" lvl="2" indent="-342900">
              <a:spcAft>
                <a:spcPts val="600"/>
              </a:spcAft>
              <a:buFont typeface="Wingdings" pitchFamily="2" charset="2"/>
              <a:buChar char="§"/>
            </a:pPr>
            <a:r>
              <a:rPr lang="fr-FR" sz="1250" b="1" dirty="0" smtClean="0">
                <a:solidFill>
                  <a:srgbClr val="003399"/>
                </a:solidFill>
              </a:rPr>
              <a:t>Réformes budgétaires de seconde génération  </a:t>
            </a:r>
            <a:r>
              <a:rPr lang="fr-FR" sz="1250" dirty="0" smtClean="0">
                <a:solidFill>
                  <a:srgbClr val="003399"/>
                </a:solidFill>
              </a:rPr>
              <a:t>suite à l’</a:t>
            </a:r>
            <a:r>
              <a:rPr lang="fr-FR" sz="1250" b="1" dirty="0" smtClean="0">
                <a:solidFill>
                  <a:srgbClr val="003399"/>
                </a:solidFill>
                <a:sym typeface="Wingdings" pitchFamily="2" charset="2"/>
              </a:rPr>
              <a:t>é</a:t>
            </a:r>
            <a:r>
              <a:rPr lang="fr-FR" sz="1250" b="1" dirty="0" smtClean="0">
                <a:solidFill>
                  <a:srgbClr val="003399"/>
                </a:solidFill>
              </a:rPr>
              <a:t>chec des réformes de première génération </a:t>
            </a:r>
            <a:r>
              <a:rPr lang="fr-FR" sz="1250" dirty="0" smtClean="0">
                <a:solidFill>
                  <a:srgbClr val="003399"/>
                </a:solidFill>
              </a:rPr>
              <a:t>(1997 et 1998 pour l’UEMOA) et 2000 et 2007 (pour la CEMAC) : </a:t>
            </a:r>
          </a:p>
          <a:p>
            <a:pPr marL="1257300" lvl="3" indent="-342900">
              <a:spcAft>
                <a:spcPts val="600"/>
              </a:spcAft>
              <a:buFont typeface="Wingdings" pitchFamily="2" charset="2"/>
              <a:buChar char="v"/>
            </a:pPr>
            <a:r>
              <a:rPr lang="fr-FR" sz="1250" i="1" dirty="0" smtClean="0">
                <a:solidFill>
                  <a:srgbClr val="003399"/>
                </a:solidFill>
              </a:rPr>
              <a:t>directives non appliquées, non transposées ;</a:t>
            </a:r>
          </a:p>
          <a:p>
            <a:pPr marL="635000" lvl="2" indent="-177800">
              <a:spcAft>
                <a:spcPts val="600"/>
              </a:spcAft>
              <a:buFont typeface="Wingdings" pitchFamily="2" charset="2"/>
              <a:buChar char="§"/>
            </a:pPr>
            <a:r>
              <a:rPr lang="fr-FR" sz="1250" b="1" dirty="0" smtClean="0">
                <a:solidFill>
                  <a:srgbClr val="003399"/>
                </a:solidFill>
              </a:rPr>
              <a:t>Temps long pour la réforme (également pour les PTF</a:t>
            </a:r>
            <a:r>
              <a:rPr lang="fr-FR" sz="1250" dirty="0" smtClean="0">
                <a:solidFill>
                  <a:srgbClr val="003399"/>
                </a:solidFill>
              </a:rPr>
              <a:t> !) : horizon 2019  et 2021.</a:t>
            </a:r>
          </a:p>
          <a:p>
            <a:pPr marL="635000" lvl="2" indent="-177800">
              <a:spcAft>
                <a:spcPts val="600"/>
              </a:spcAft>
              <a:buFont typeface="Wingdings" pitchFamily="2" charset="2"/>
              <a:buChar char="§"/>
            </a:pPr>
            <a:r>
              <a:rPr lang="fr-FR" sz="1250" b="1" dirty="0" smtClean="0">
                <a:solidFill>
                  <a:srgbClr val="003399"/>
                </a:solidFill>
              </a:rPr>
              <a:t>6 directives  par zone </a:t>
            </a:r>
            <a:r>
              <a:rPr lang="fr-FR" sz="1250" dirty="0" smtClean="0">
                <a:solidFill>
                  <a:srgbClr val="003399"/>
                </a:solidFill>
              </a:rPr>
              <a:t>harmonisent la gestion des finances publiques des Etats membres dans plusieurs domaines </a:t>
            </a:r>
            <a:r>
              <a:rPr lang="fr-FR" sz="1250" b="1" dirty="0" smtClean="0">
                <a:solidFill>
                  <a:srgbClr val="003399"/>
                </a:solidFill>
              </a:rPr>
              <a:t>rendant obligatoires  </a:t>
            </a:r>
            <a:r>
              <a:rPr lang="fr-FR" sz="1250" dirty="0" smtClean="0">
                <a:solidFill>
                  <a:srgbClr val="003399"/>
                </a:solidFill>
              </a:rPr>
              <a:t>:</a:t>
            </a:r>
          </a:p>
          <a:p>
            <a:pPr marL="990600" lvl="3" indent="-177800">
              <a:spcAft>
                <a:spcPts val="0"/>
              </a:spcAft>
              <a:buFont typeface="Wingdings" pitchFamily="2" charset="2"/>
              <a:buChar char="Ø"/>
            </a:pPr>
            <a:r>
              <a:rPr lang="fr-FR" sz="1250" dirty="0" smtClean="0">
                <a:solidFill>
                  <a:srgbClr val="003399"/>
                </a:solidFill>
              </a:rPr>
              <a:t>Des instruments : DPBEP/CBMT ; DPPD/CDMT </a:t>
            </a:r>
          </a:p>
          <a:p>
            <a:pPr marL="990600" lvl="3" indent="-177800">
              <a:spcAft>
                <a:spcPts val="0"/>
              </a:spcAft>
              <a:buFont typeface="Wingdings" pitchFamily="2" charset="2"/>
              <a:buChar char="Ø"/>
            </a:pPr>
            <a:r>
              <a:rPr lang="fr-FR" sz="1250" dirty="0" smtClean="0">
                <a:solidFill>
                  <a:srgbClr val="003399"/>
                </a:solidFill>
              </a:rPr>
              <a:t>Des réorganisations administratives : Contrôle financer, Responsables de programme</a:t>
            </a:r>
          </a:p>
          <a:p>
            <a:pPr marL="990600" lvl="3" indent="-177800">
              <a:spcAft>
                <a:spcPts val="0"/>
              </a:spcAft>
              <a:buFont typeface="Wingdings" pitchFamily="2" charset="2"/>
              <a:buChar char="Ø"/>
            </a:pPr>
            <a:r>
              <a:rPr lang="fr-FR" sz="1250" dirty="0" smtClean="0">
                <a:solidFill>
                  <a:srgbClr val="003399"/>
                </a:solidFill>
              </a:rPr>
              <a:t>Des institutions : la Cour des comptes</a:t>
            </a:r>
          </a:p>
          <a:p>
            <a:pPr marL="990600" lvl="3" indent="-177800">
              <a:spcAft>
                <a:spcPts val="0"/>
              </a:spcAft>
              <a:buFont typeface="Wingdings" pitchFamily="2" charset="2"/>
              <a:buChar char="Ø"/>
            </a:pPr>
            <a:r>
              <a:rPr lang="fr-FR" sz="1250" dirty="0" smtClean="0">
                <a:solidFill>
                  <a:srgbClr val="003399"/>
                </a:solidFill>
              </a:rPr>
              <a:t>Des procédures  : cercle vertueux loi de règlement/loi de finances, obligation de publicité des documents budgétaires, rapports d’exécution trimestriel, comptabilisation en droit constatés, déclaration de conformité de la Cour des comptes pour la loi de règlement…</a:t>
            </a:r>
          </a:p>
          <a:p>
            <a:pPr marL="990600" lvl="3" indent="-177800">
              <a:spcAft>
                <a:spcPts val="0"/>
              </a:spcAft>
              <a:buFont typeface="Wingdings" pitchFamily="2" charset="2"/>
              <a:buChar char="Ø"/>
            </a:pPr>
            <a:r>
              <a:rPr lang="fr-FR" sz="1250" dirty="0" smtClean="0">
                <a:solidFill>
                  <a:srgbClr val="003399"/>
                </a:solidFill>
              </a:rPr>
              <a:t>Des présentations  : programme budgétaire, nomenclature budgétaire</a:t>
            </a:r>
          </a:p>
          <a:p>
            <a:pPr marL="990600" lvl="3" indent="-177800">
              <a:spcAft>
                <a:spcPts val="0"/>
              </a:spcAft>
              <a:buFont typeface="Wingdings" pitchFamily="2" charset="2"/>
              <a:buChar char="Ø"/>
            </a:pPr>
            <a:endParaRPr lang="fr-FR" sz="1300" dirty="0" smtClean="0">
              <a:solidFill>
                <a:srgbClr val="003399"/>
              </a:solidFill>
            </a:endParaRPr>
          </a:p>
          <a:p>
            <a:pPr marL="533400" lvl="2" indent="-177800">
              <a:spcAft>
                <a:spcPts val="600"/>
              </a:spcAft>
            </a:pPr>
            <a:r>
              <a:rPr lang="fr-FR" sz="1300" b="1" dirty="0" smtClean="0">
                <a:solidFill>
                  <a:schemeClr val="accent6">
                    <a:lumMod val="75000"/>
                  </a:schemeClr>
                </a:solidFill>
              </a:rPr>
              <a:t>    </a:t>
            </a:r>
            <a:r>
              <a:rPr lang="fr-FR" sz="1600" b="1" i="1" dirty="0" smtClean="0">
                <a:solidFill>
                  <a:schemeClr val="accent6">
                    <a:lumMod val="75000"/>
                  </a:schemeClr>
                </a:solidFill>
              </a:rPr>
              <a:t>Sans convergence budgétaire, comptable et statistique :</a:t>
            </a:r>
            <a:endParaRPr lang="fr-FR" sz="1300" b="1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533400" lvl="2" indent="-177800">
              <a:spcAft>
                <a:spcPts val="600"/>
              </a:spcAft>
              <a:buFont typeface="Wingdings" pitchFamily="2" charset="2"/>
              <a:buChar char="q"/>
            </a:pPr>
            <a:r>
              <a:rPr lang="fr-FR" sz="1250" b="1" dirty="0" smtClean="0">
                <a:solidFill>
                  <a:schemeClr val="tx2">
                    <a:lumMod val="75000"/>
                  </a:schemeClr>
                </a:solidFill>
              </a:rPr>
              <a:t> la solidarité nécessaire à une zone monétaire n’est pas assurée ;</a:t>
            </a:r>
          </a:p>
          <a:p>
            <a:pPr marL="533400" lvl="2" indent="-177800">
              <a:spcAft>
                <a:spcPts val="600"/>
              </a:spcAft>
              <a:buFont typeface="Wingdings" pitchFamily="2" charset="2"/>
              <a:buChar char="q"/>
            </a:pPr>
            <a:r>
              <a:rPr lang="fr-FR" sz="1250" b="1" dirty="0" smtClean="0">
                <a:solidFill>
                  <a:schemeClr val="tx2">
                    <a:lumMod val="75000"/>
                  </a:schemeClr>
                </a:solidFill>
              </a:rPr>
              <a:t> émergence de risques systémiques  et sociaux : arbitrages irrationnels des dépenses notamment au détriment de celles visant à la réduction de la pauvreté,  ralentissement  de l’économie et de son financement,  crédibilité de la signature de l’Etat….</a:t>
            </a:r>
            <a:endParaRPr lang="fr-FR" sz="1250" dirty="0" smtClean="0"/>
          </a:p>
        </p:txBody>
      </p:sp>
      <p:sp>
        <p:nvSpPr>
          <p:cNvPr id="21" name="Isosceles Triangle 20"/>
          <p:cNvSpPr/>
          <p:nvPr/>
        </p:nvSpPr>
        <p:spPr>
          <a:xfrm rot="16200000" flipV="1">
            <a:off x="1460592" y="3537032"/>
            <a:ext cx="3456384" cy="360000"/>
          </a:xfrm>
          <a:prstGeom prst="triangle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rgbClr val="EBF7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0" rtlCol="0" anchor="ctr"/>
          <a:lstStyle/>
          <a:p>
            <a:pPr algn="ctr"/>
            <a:endParaRPr lang="fr-FR" sz="1400" dirty="0" smtClean="0">
              <a:solidFill>
                <a:srgbClr val="003399"/>
              </a:solidFill>
              <a:latin typeface="Myriad Pro" pitchFamily="34" charset="0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6C47DAD-7CFC-438E-8A5C-7F9F1FC1B9BA}" type="datetime1">
              <a:rPr lang="en-US" smtClean="0"/>
              <a:pPr>
                <a:defRPr/>
              </a:pPr>
              <a:t>1/16/2014</a:t>
            </a:fld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F7978-A5FE-47E3-BBA0-778A27172668}" type="datetime1">
              <a:rPr lang="en-US" smtClean="0"/>
              <a:pPr/>
              <a:t>1/16/2014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728" y="6356355"/>
            <a:ext cx="6408712" cy="365125"/>
          </a:xfrm>
        </p:spPr>
        <p:txBody>
          <a:bodyPr/>
          <a:lstStyle/>
          <a:p>
            <a:pPr lvl="0"/>
            <a:r>
              <a:rPr lang="fr-FR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yriad Pro"/>
              </a:rPr>
              <a:t>Atelier NOMADE - 19 décembre 2013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9A900-126C-49E9-BD4B-5F079502F86F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584514" y="163588"/>
            <a:ext cx="8970997" cy="6011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fr-FR" sz="2000" b="1" dirty="0" smtClean="0">
                <a:solidFill>
                  <a:srgbClr val="003399"/>
                </a:solidFill>
                <a:latin typeface="Myriad Pro" pitchFamily="34" charset="0"/>
              </a:rPr>
              <a:t>I - </a:t>
            </a:r>
            <a:r>
              <a:rPr lang="fr-FR" sz="2000" b="1" dirty="0" smtClean="0">
                <a:solidFill>
                  <a:srgbClr val="003399"/>
                </a:solidFill>
                <a:latin typeface="Myriad Pro"/>
              </a:rPr>
              <a:t>Les enjeux et défis d’une harmonisation sous régionale du cadre de gestion des finances publiques </a:t>
            </a:r>
            <a:r>
              <a:rPr lang="fr-FR" sz="2000" b="1" dirty="0" smtClean="0">
                <a:solidFill>
                  <a:srgbClr val="003399"/>
                </a:solidFill>
                <a:latin typeface="Myriad Pro" pitchFamily="34" charset="0"/>
              </a:rPr>
              <a:t> (3/7)</a:t>
            </a:r>
          </a:p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fr-FR" sz="2000" b="1" dirty="0" smtClean="0">
                <a:solidFill>
                  <a:srgbClr val="7030A0"/>
                </a:solidFill>
                <a:latin typeface="Myriad Pro" pitchFamily="34" charset="0"/>
              </a:rPr>
              <a:t>A – Les enjeux </a:t>
            </a:r>
            <a:endParaRPr lang="fr-FR" sz="1900" b="1" dirty="0">
              <a:solidFill>
                <a:srgbClr val="7030A0"/>
              </a:solidFill>
              <a:latin typeface="Myriad Pro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704528" y="1196752"/>
            <a:ext cx="2448000" cy="4968552"/>
          </a:xfrm>
          <a:prstGeom prst="round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rIns="0" rtlCol="0" anchor="ctr"/>
          <a:lstStyle/>
          <a:p>
            <a:pPr lvl="0"/>
            <a:r>
              <a:rPr lang="fr-FR" b="1" dirty="0" smtClean="0">
                <a:solidFill>
                  <a:srgbClr val="003399"/>
                </a:solidFill>
                <a:latin typeface="Myriad Pro" pitchFamily="34" charset="0"/>
              </a:rPr>
              <a:t>Une performance économique des Etats </a:t>
            </a:r>
          </a:p>
          <a:p>
            <a:pPr lvl="0"/>
            <a:endParaRPr lang="fr-FR" dirty="0" smtClean="0">
              <a:solidFill>
                <a:schemeClr val="tx1"/>
              </a:solidFill>
              <a:latin typeface="Myriad Pro" pitchFamily="34" charset="0"/>
            </a:endParaRPr>
          </a:p>
          <a:p>
            <a:pPr lvl="0"/>
            <a:r>
              <a:rPr lang="fr-FR" b="1" dirty="0" smtClean="0">
                <a:solidFill>
                  <a:srgbClr val="7030A0"/>
                </a:solidFill>
                <a:latin typeface="Myriad Pro" pitchFamily="34" charset="0"/>
              </a:rPr>
              <a:t>favorisée par une allocation stratégique des ressources plus efficiente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584848" y="1340768"/>
            <a:ext cx="6120680" cy="48397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533400" lvl="2" indent="-177800">
              <a:spcAft>
                <a:spcPts val="600"/>
              </a:spcAft>
            </a:pPr>
            <a:r>
              <a:rPr lang="fr-FR" b="1" dirty="0" smtClean="0">
                <a:solidFill>
                  <a:srgbClr val="92D050"/>
                </a:solidFill>
              </a:rPr>
              <a:t>	</a:t>
            </a:r>
            <a:r>
              <a:rPr lang="fr-FR" sz="2000" b="1" dirty="0" smtClean="0">
                <a:solidFill>
                  <a:srgbClr val="00B050"/>
                </a:solidFill>
              </a:rPr>
              <a:t>Une volonté des CER d’enraciner une allocation stratégique des ressources plus efficiente </a:t>
            </a:r>
            <a:r>
              <a:rPr lang="fr-FR" dirty="0" smtClean="0">
                <a:solidFill>
                  <a:srgbClr val="00B050"/>
                </a:solidFill>
              </a:rPr>
              <a:t>: </a:t>
            </a:r>
            <a:r>
              <a:rPr lang="fr-FR" dirty="0" smtClean="0">
                <a:solidFill>
                  <a:srgbClr val="003399"/>
                </a:solidFill>
              </a:rPr>
              <a:t> </a:t>
            </a:r>
          </a:p>
          <a:p>
            <a:pPr marL="533400" lvl="2" indent="-177800">
              <a:spcAft>
                <a:spcPts val="600"/>
              </a:spcAft>
              <a:buFont typeface="Wingdings" pitchFamily="2" charset="2"/>
              <a:buChar char="§"/>
            </a:pPr>
            <a:r>
              <a:rPr lang="fr-FR" sz="1750" b="1" dirty="0" smtClean="0">
                <a:solidFill>
                  <a:srgbClr val="003399"/>
                </a:solidFill>
              </a:rPr>
              <a:t>Renforcement de l’articulation entre les  stratégies de développement et le budget </a:t>
            </a:r>
            <a:r>
              <a:rPr lang="fr-FR" sz="1750" dirty="0" smtClean="0">
                <a:solidFill>
                  <a:srgbClr val="003399"/>
                </a:solidFill>
              </a:rPr>
              <a:t>: efficacité renforcée de la dépense publique pour lutter contre la pauvreté et aller vers les OMD.</a:t>
            </a:r>
          </a:p>
          <a:p>
            <a:pPr marL="533400" lvl="2" indent="-177800">
              <a:spcAft>
                <a:spcPts val="0"/>
              </a:spcAft>
              <a:buFont typeface="Arial" pitchFamily="34" charset="0"/>
              <a:buChar char="•"/>
            </a:pPr>
            <a:r>
              <a:rPr lang="fr-FR" sz="1750" b="1" dirty="0" smtClean="0">
                <a:solidFill>
                  <a:srgbClr val="003399"/>
                </a:solidFill>
              </a:rPr>
              <a:t>Mise en place de politiques  budgétaires soutenables : </a:t>
            </a:r>
          </a:p>
          <a:p>
            <a:pPr marL="990600" lvl="3" indent="-177800">
              <a:spcAft>
                <a:spcPts val="0"/>
              </a:spcAft>
              <a:buFont typeface="Wingdings" pitchFamily="2" charset="2"/>
              <a:buChar char="v"/>
            </a:pPr>
            <a:r>
              <a:rPr lang="fr-FR" sz="1600" dirty="0" smtClean="0">
                <a:solidFill>
                  <a:srgbClr val="003399"/>
                </a:solidFill>
              </a:rPr>
              <a:t>cadrage des dépenses de la sphère Etat ; </a:t>
            </a:r>
          </a:p>
          <a:p>
            <a:pPr marL="990600" lvl="3" indent="-177800">
              <a:spcAft>
                <a:spcPts val="0"/>
              </a:spcAft>
              <a:buFont typeface="Wingdings" pitchFamily="2" charset="2"/>
              <a:buChar char="v"/>
            </a:pPr>
            <a:r>
              <a:rPr lang="fr-FR" sz="1600" dirty="0" smtClean="0">
                <a:solidFill>
                  <a:srgbClr val="003399"/>
                </a:solidFill>
              </a:rPr>
              <a:t>référence au Pacte de stabilité de l’UEMOA pour la détermination du solde budgétaire de base (lien avec les programmes  nationaux de convergence).</a:t>
            </a:r>
          </a:p>
          <a:p>
            <a:pPr marL="990600" lvl="3" indent="-177800">
              <a:spcAft>
                <a:spcPts val="0"/>
              </a:spcAft>
            </a:pPr>
            <a:endParaRPr lang="fr-FR" sz="1750" dirty="0" smtClean="0">
              <a:solidFill>
                <a:srgbClr val="003399"/>
              </a:solidFill>
            </a:endParaRPr>
          </a:p>
          <a:p>
            <a:pPr marL="533400" lvl="2" indent="-177800">
              <a:spcAft>
                <a:spcPts val="600"/>
              </a:spcAft>
              <a:buFont typeface="Wingdings" pitchFamily="2" charset="2"/>
              <a:buChar char="§"/>
            </a:pPr>
            <a:r>
              <a:rPr lang="fr-FR" sz="1750" b="1" dirty="0" smtClean="0">
                <a:solidFill>
                  <a:srgbClr val="003399"/>
                </a:solidFill>
              </a:rPr>
              <a:t>alignement de la gestion budgétaire sur les standards internationaux de la gestion axée sur les résultats </a:t>
            </a:r>
            <a:r>
              <a:rPr lang="fr-FR" sz="1750" dirty="0" smtClean="0">
                <a:solidFill>
                  <a:srgbClr val="003399"/>
                </a:solidFill>
              </a:rPr>
              <a:t>: </a:t>
            </a:r>
          </a:p>
          <a:p>
            <a:pPr marL="990600" lvl="3" indent="-177800">
              <a:spcAft>
                <a:spcPts val="600"/>
              </a:spcAft>
              <a:buFont typeface="Wingdings" pitchFamily="2" charset="2"/>
              <a:buChar char="v"/>
            </a:pPr>
            <a:r>
              <a:rPr lang="fr-FR" sz="1600" dirty="0" smtClean="0">
                <a:solidFill>
                  <a:srgbClr val="003399"/>
                </a:solidFill>
              </a:rPr>
              <a:t>budgétisation par objectif de programme ; sincérité budgétaire, une documentation plus fournie et plus accessible aux Parlementaires et aux citoyens</a:t>
            </a:r>
            <a:r>
              <a:rPr lang="fr-FR" sz="1750" dirty="0" smtClean="0">
                <a:solidFill>
                  <a:srgbClr val="003399"/>
                </a:solidFill>
              </a:rPr>
              <a:t>….	</a:t>
            </a:r>
            <a:endParaRPr lang="fr-FR" sz="1750" dirty="0" smtClean="0"/>
          </a:p>
        </p:txBody>
      </p:sp>
      <p:sp>
        <p:nvSpPr>
          <p:cNvPr id="21" name="Isosceles Triangle 20"/>
          <p:cNvSpPr/>
          <p:nvPr/>
        </p:nvSpPr>
        <p:spPr>
          <a:xfrm rot="16200000" flipV="1">
            <a:off x="1388604" y="3681028"/>
            <a:ext cx="3960440" cy="288032"/>
          </a:xfrm>
          <a:prstGeom prst="triangle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rgbClr val="EBF7FF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0" rtlCol="0" anchor="ctr"/>
          <a:lstStyle/>
          <a:p>
            <a:pPr algn="ctr"/>
            <a:endParaRPr lang="fr-FR" sz="1400" dirty="0" smtClean="0">
              <a:solidFill>
                <a:srgbClr val="003399"/>
              </a:solidFill>
              <a:latin typeface="Myriad Pro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16210</TotalTime>
  <Words>2436</Words>
  <Application>Microsoft Office PowerPoint</Application>
  <PresentationFormat>A4 Paper (210x297 mm)</PresentationFormat>
  <Paragraphs>483</Paragraphs>
  <Slides>26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Calibri</vt:lpstr>
      <vt:lpstr>Courier New</vt:lpstr>
      <vt:lpstr>Myriad Pro</vt:lpstr>
      <vt:lpstr>Times New Roman</vt:lpstr>
      <vt:lpstr>Wingdings</vt:lpstr>
      <vt:lpstr>Office Theme</vt:lpstr>
      <vt:lpstr>PowerPoint Presentation</vt:lpstr>
      <vt:lpstr>PowerPoint Presentation</vt:lpstr>
      <vt:lpstr>Introduction (2/4)</vt:lpstr>
      <vt:lpstr>PowerPoint Presentation</vt:lpstr>
      <vt:lpstr>PowerPoint Presentation</vt:lpstr>
      <vt:lpstr>Plan de la présentation</vt:lpstr>
      <vt:lpstr>PowerPoint Presentation</vt:lpstr>
      <vt:lpstr>PowerPoint Presentation</vt:lpstr>
      <vt:lpstr>PowerPoint Presentation</vt:lpstr>
      <vt:lpstr>I - Les enjeux et défis d’une harmonisation sous régionale du cadre de gestion des finances publiques  (4/7)        A – Les enjeux </vt:lpstr>
      <vt:lpstr>I - Les enjeux et défis d’une harmonisation sous régionale du cadre de gestion des finances publiques  (5/7)        B – Les défis </vt:lpstr>
      <vt:lpstr>I - Les enjeux et défis d’une harmonisation sous régionale du cadre de gestion des finances publiques  (6/7)        B – Les défis </vt:lpstr>
      <vt:lpstr>I - Les enjeux et défis d’une harmonisation sous régionale du cadre de gestion des finances publiques  (7/7)        B – Les défis </vt:lpstr>
      <vt:lpstr>Plan de la présentation</vt:lpstr>
      <vt:lpstr>II - L’organisation adoptée par les CER et les Etats pour la transposition et la mise en œuvre de la réforme (1/6)</vt:lpstr>
      <vt:lpstr>II - L’organisation adoptée par les CER et les Etats pour la transposition et la mise en œuvre de la réforme (2/6)</vt:lpstr>
      <vt:lpstr>II - L’organisation adoptée par les CER et les Etats pour la transposition et la mise en œuvre de la réforme (3/6)</vt:lpstr>
      <vt:lpstr>PowerPoint Presentation</vt:lpstr>
      <vt:lpstr>PowerPoint Presentation</vt:lpstr>
      <vt:lpstr>II - L’organisation adoptée par les CER et les Etats pour la transposition et la mise en œuvre de la réforme (6/6) </vt:lpstr>
      <vt:lpstr>Plan de la présentation</vt:lpstr>
      <vt:lpstr>PowerPoint Presentation</vt:lpstr>
      <vt:lpstr>PowerPoint Presentation</vt:lpstr>
      <vt:lpstr>PowerPoint Presentation</vt:lpstr>
      <vt:lpstr>PowerPoint Presentation</vt:lpstr>
      <vt:lpstr>III - Les perspectives d’appui aux CER et aux Etats dans le temps long de la réforme (5/5)</vt:lpstr>
    </vt:vector>
  </TitlesOfParts>
  <Company>PNUD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Khadidja Kadri</dc:creator>
  <cp:lastModifiedBy>Florence Brosset-Heckel</cp:lastModifiedBy>
  <cp:revision>1834</cp:revision>
  <dcterms:created xsi:type="dcterms:W3CDTF">2011-12-09T08:55:31Z</dcterms:created>
  <dcterms:modified xsi:type="dcterms:W3CDTF">2014-01-16T13:09:03Z</dcterms:modified>
</cp:coreProperties>
</file>