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 bookmarkIdSeed="3">
  <p:sldMasterIdLst>
    <p:sldMasterId id="2147483648" r:id="rId1"/>
    <p:sldMasterId id="2147483660" r:id="rId2"/>
  </p:sldMasterIdLst>
  <p:notesMasterIdLst>
    <p:notesMasterId r:id="rId33"/>
  </p:notesMasterIdLst>
  <p:handoutMasterIdLst>
    <p:handoutMasterId r:id="rId34"/>
  </p:handoutMasterIdLst>
  <p:sldIdLst>
    <p:sldId id="425" r:id="rId3"/>
    <p:sldId id="426" r:id="rId4"/>
    <p:sldId id="427" r:id="rId5"/>
    <p:sldId id="428" r:id="rId6"/>
    <p:sldId id="429" r:id="rId7"/>
    <p:sldId id="430" r:id="rId8"/>
    <p:sldId id="431" r:id="rId9"/>
    <p:sldId id="454" r:id="rId10"/>
    <p:sldId id="433" r:id="rId11"/>
    <p:sldId id="434" r:id="rId12"/>
    <p:sldId id="435" r:id="rId13"/>
    <p:sldId id="436" r:id="rId14"/>
    <p:sldId id="437" r:id="rId15"/>
    <p:sldId id="438" r:id="rId16"/>
    <p:sldId id="439" r:id="rId17"/>
    <p:sldId id="440" r:id="rId18"/>
    <p:sldId id="441" r:id="rId19"/>
    <p:sldId id="442" r:id="rId20"/>
    <p:sldId id="443" r:id="rId21"/>
    <p:sldId id="444" r:id="rId22"/>
    <p:sldId id="445" r:id="rId23"/>
    <p:sldId id="446" r:id="rId24"/>
    <p:sldId id="447" r:id="rId25"/>
    <p:sldId id="448" r:id="rId26"/>
    <p:sldId id="449" r:id="rId27"/>
    <p:sldId id="450" r:id="rId28"/>
    <p:sldId id="451" r:id="rId29"/>
    <p:sldId id="452" r:id="rId30"/>
    <p:sldId id="453" r:id="rId31"/>
    <p:sldId id="455" r:id="rId32"/>
  </p:sldIdLst>
  <p:sldSz cx="9144000" cy="6858000" type="screen4x3"/>
  <p:notesSz cx="6788150" cy="992346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A4A3A4"/>
          </p15:clr>
        </p15:guide>
        <p15:guide id="2" pos="38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B3B0"/>
    <a:srgbClr val="F5AD5D"/>
    <a:srgbClr val="FF9393"/>
    <a:srgbClr val="A40000"/>
    <a:srgbClr val="7A0000"/>
    <a:srgbClr val="F08714"/>
    <a:srgbClr val="F9FD55"/>
    <a:srgbClr val="008500"/>
    <a:srgbClr val="005800"/>
    <a:srgbClr val="003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4" autoAdjust="0"/>
    <p:restoredTop sz="98566" autoAdjust="0"/>
  </p:normalViewPr>
  <p:slideViewPr>
    <p:cSldViewPr>
      <p:cViewPr varScale="1">
        <p:scale>
          <a:sx n="112" d="100"/>
          <a:sy n="112" d="100"/>
        </p:scale>
        <p:origin x="1242" y="108"/>
      </p:cViewPr>
      <p:guideLst>
        <p:guide orient="horz" pos="576"/>
        <p:guide pos="385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96" y="-114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5047" y="0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6E364-1D0E-46FA-AB9F-25FDB15F25B5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5047" y="9425568"/>
            <a:ext cx="2941532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2D583-F2BE-4FAA-A05C-65ECA65A363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4966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88150" cy="99234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788150" cy="99234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788150" cy="99234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788150" cy="99234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788150" cy="992346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0"/>
            <a:ext cx="2941532" cy="4961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845047" y="0"/>
            <a:ext cx="2933675" cy="48756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r>
              <a:rPr lang="fr-FR"/>
              <a:t>07/03/11</a:t>
            </a:r>
          </a:p>
        </p:txBody>
      </p:sp>
      <p:sp>
        <p:nvSpPr>
          <p:cNvPr id="35849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4538"/>
            <a:ext cx="4948237" cy="3713162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78815" y="4713645"/>
            <a:ext cx="5422664" cy="4456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0" y="9425568"/>
            <a:ext cx="2941532" cy="4961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845047" y="9425568"/>
            <a:ext cx="2933675" cy="4875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Geneva" charset="0"/>
                <a:cs typeface="Geneva" charset="0"/>
              </a:defRPr>
            </a:lvl1pPr>
          </a:lstStyle>
          <a:p>
            <a:pPr>
              <a:defRPr/>
            </a:pPr>
            <a:fld id="{96C5075E-91BD-496E-A32B-BBB46A04AC2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9975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0963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AC2C460-7DA3-4873-B7B5-CA2BAC70B91A}" type="slidenum">
              <a:rPr lang="fr-FR"/>
              <a:pPr/>
              <a:t>1</a:t>
            </a:fld>
            <a:endParaRPr lang="fr-FR"/>
          </a:p>
        </p:txBody>
      </p:sp>
      <p:sp>
        <p:nvSpPr>
          <p:cNvPr id="40964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0938" cy="3721100"/>
          </a:xfrm>
          <a:solidFill>
            <a:srgbClr val="FFFFFF"/>
          </a:solidFill>
          <a:ln/>
        </p:spPr>
      </p:sp>
      <p:sp>
        <p:nvSpPr>
          <p:cNvPr id="40965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4"/>
            <a:ext cx="5423235" cy="4559943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803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11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7603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12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1408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13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592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14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968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16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0372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17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5759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18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2803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19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727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20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769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21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57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1987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0CA2246-40D6-400B-ADB4-4F80733118A4}" type="slidenum">
              <a:rPr lang="fr-FR"/>
              <a:pPr/>
              <a:t>2</a:t>
            </a:fld>
            <a:endParaRPr lang="fr-FR"/>
          </a:p>
        </p:txBody>
      </p:sp>
      <p:sp>
        <p:nvSpPr>
          <p:cNvPr id="41988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0938" cy="3721100"/>
          </a:xfrm>
          <a:solidFill>
            <a:srgbClr val="FFFFFF"/>
          </a:solidFill>
          <a:ln/>
        </p:spPr>
      </p:sp>
      <p:sp>
        <p:nvSpPr>
          <p:cNvPr id="41989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4"/>
            <a:ext cx="5423235" cy="4559943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5791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22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7118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24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7288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25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7731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26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1769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27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12480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29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264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3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160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4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267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5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534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7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821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8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376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9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516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r>
              <a:rPr lang="fr-FR" smtClean="0">
                <a:latin typeface="Arial" pitchFamily="34" charset="0"/>
                <a:ea typeface="ＭＳ Ｐゴシック" pitchFamily="34" charset="-128"/>
              </a:rPr>
              <a:t>07/03/11</a:t>
            </a:r>
          </a:p>
        </p:txBody>
      </p:sp>
      <p:sp>
        <p:nvSpPr>
          <p:cNvPr id="43011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F034956-59BE-40CB-BD54-15AF6F841D3E}" type="slidenum">
              <a:rPr lang="fr-FR"/>
              <a:pPr/>
              <a:t>10</a:t>
            </a:fld>
            <a:endParaRPr lang="fr-FR"/>
          </a:p>
        </p:txBody>
      </p:sp>
      <p:sp>
        <p:nvSpPr>
          <p:cNvPr id="43012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3000" cy="3714750"/>
          </a:xfrm>
          <a:solidFill>
            <a:srgbClr val="FFFFFF"/>
          </a:solidFill>
          <a:ln/>
        </p:spPr>
      </p:sp>
      <p:sp>
        <p:nvSpPr>
          <p:cNvPr id="43013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79291" y="4713685"/>
            <a:ext cx="5423235" cy="446167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530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22903-A8C9-428A-97C7-8BDCCEE8544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04425-4F92-4F40-AD2B-DBC0C5AFBDF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4225" cy="584358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8435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63529-FB5C-46D9-AE8F-7F7EABE3474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71A55-F742-4A0A-8A86-19E6BDDCC83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C2CEB-FAFB-4826-8449-622801A6531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8A5DE-8B46-414B-B65E-09FF463C0E5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C7595-1048-4DD2-A33A-80EA68FFCF8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04A23-6468-48DA-B477-E7946E435B7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CE63B-BE6D-40D8-BFD9-F68A0447740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DB8CD-DDC5-407C-B479-C1744F6ED0E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6878D-4B56-4D1F-8A45-BDEA04A0064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1663" cy="1135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1663" cy="4518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5663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fr-FR" smtClean="0"/>
              <a:t>07/03/11</a:t>
            </a:r>
            <a:endParaRPr lang="fr-F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DA420C2E-0BAB-4EB1-B2AC-4FA1619F2B6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Geneva" charset="0"/>
          <a:cs typeface="Geneva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Geneva" charset="0"/>
          <a:cs typeface="Geneva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Geneva" charset="0"/>
          <a:cs typeface="Geneva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Geneva" charset="0"/>
          <a:cs typeface="Geneva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Geneva" charset="0"/>
          <a:cs typeface="Geneva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Geneva" charset="0"/>
          <a:cs typeface="Geneva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Geneva" charset="0"/>
          <a:cs typeface="Geneva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3BAD9-6482-40FF-8DCB-DADC0BB78366}" type="datetimeFigureOut">
              <a:rPr lang="fr-FR" smtClean="0"/>
              <a:pPr/>
              <a:t>16/01/2014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17DEA-915C-42D2-93E5-7B85D0E0CF6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500063"/>
            <a:ext cx="9144000" cy="5745162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lIns="90000" tIns="45000" rIns="90000" bIns="45000" anchor="ctr" anchorCtr="1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>
                <a:solidFill>
                  <a:srgbClr val="000000"/>
                </a:solidFill>
              </a:rPr>
              <a:t>    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2428860" y="1437304"/>
            <a:ext cx="6357982" cy="227972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>
            <a:bevelT/>
          </a:sp3d>
        </p:spPr>
        <p:txBody>
          <a:bodyPr wrap="square" lIns="90000" tIns="46800" rIns="90000" bIns="46800">
            <a:spAutoFit/>
            <a:sp3d extrusionH="57150" prstMaterial="softEdge">
              <a:bevelT w="38100" h="38100"/>
            </a:sp3d>
          </a:bodyPr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b="1" dirty="0" smtClean="0">
                <a:solidFill>
                  <a:srgbClr val="FF0000"/>
                </a:solidFill>
                <a:latin typeface="Lucida Sans" pitchFamily="34" charset="0"/>
              </a:rPr>
              <a:t>REFORME DES FINANCES PUBLIQUES, PROCESSUS DE TRANSPOSITION </a:t>
            </a:r>
            <a:r>
              <a:rPr lang="fr-BE" b="1" dirty="0">
                <a:solidFill>
                  <a:srgbClr val="FF0000"/>
                </a:solidFill>
                <a:latin typeface="Lucida Sans" pitchFamily="34" charset="0"/>
              </a:rPr>
              <a:t>ET </a:t>
            </a:r>
            <a:r>
              <a:rPr lang="fr-BE" b="1" dirty="0" smtClean="0">
                <a:solidFill>
                  <a:srgbClr val="FF0000"/>
                </a:solidFill>
                <a:latin typeface="Lucida Sans" pitchFamily="34" charset="0"/>
              </a:rPr>
              <a:t>DE </a:t>
            </a:r>
            <a:r>
              <a:rPr lang="fr-BE" b="1" dirty="0">
                <a:solidFill>
                  <a:srgbClr val="FF0000"/>
                </a:solidFill>
                <a:latin typeface="Lucida Sans" pitchFamily="34" charset="0"/>
              </a:rPr>
              <a:t>MISE EN </a:t>
            </a:r>
            <a:r>
              <a:rPr lang="fr-FR" b="1" dirty="0" err="1" smtClean="0">
                <a:solidFill>
                  <a:srgbClr val="FF0000"/>
                </a:solidFill>
                <a:latin typeface="Lucida Sans" pitchFamily="34" charset="0"/>
              </a:rPr>
              <a:t>Œ</a:t>
            </a:r>
            <a:r>
              <a:rPr lang="fr-BE" b="1" dirty="0" smtClean="0">
                <a:solidFill>
                  <a:srgbClr val="FF0000"/>
                </a:solidFill>
                <a:latin typeface="Lucida Sans" pitchFamily="34" charset="0"/>
              </a:rPr>
              <a:t>UVRE DES DIRECTIVES CEMAC AU CAMEROUN</a:t>
            </a:r>
            <a:endParaRPr lang="fr-FR" b="1" dirty="0">
              <a:solidFill>
                <a:srgbClr val="FB0418"/>
              </a:solidFill>
              <a:latin typeface="Lucida Sans" pitchFamily="34" charset="0"/>
              <a:cs typeface="Arial" pitchFamily="34" charset="0"/>
            </a:endParaRPr>
          </a:p>
        </p:txBody>
      </p:sp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05688" y="4730750"/>
            <a:ext cx="1357312" cy="157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9" name="Text Box 5"/>
          <p:cNvSpPr txBox="1">
            <a:spLocks noChangeArrowheads="1"/>
          </p:cNvSpPr>
          <p:nvPr/>
        </p:nvSpPr>
        <p:spPr bwMode="auto">
          <a:xfrm>
            <a:off x="3219450" y="4005064"/>
            <a:ext cx="4737100" cy="14948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Présenté par :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M. EDOU ALO'O </a:t>
            </a:r>
            <a:r>
              <a:rPr lang="fr-FR" sz="1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Cyrill</a:t>
            </a:r>
            <a:endParaRPr lang="fr-FR" sz="17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Chef de Division de la Réforme Budgétaire</a:t>
            </a:r>
          </a:p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MINFI - Cameroun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 dir="ou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539062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Innovations techniques </a:t>
            </a:r>
            <a:r>
              <a:rPr lang="fr-FR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(Suite)</a:t>
            </a:r>
            <a:endParaRPr lang="fr-FR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>
            <a:off x="5861850" y="1268413"/>
            <a:ext cx="327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582769"/>
            <a:ext cx="8215313" cy="4726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Au niveau de la comptabilité de l’Etat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4 types de comptabilités qui s’articulent et se complètent 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chemeClr val="tx1"/>
                </a:solidFill>
              </a:rPr>
              <a:t>Comptabilité budgétaire :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Retrace la vie de l’autorisation parlementaire 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Comptabilité de caisse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Permet le suivi de l’exécution des opérations du budget conformément à la nomenclature de présentation et de vote du budget 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Double suivi du budget : AE et CP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Tenue par l’ordonnateur et complétée par le comptable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Présentation du résultat de l’exécution du budget : recettes encaissées </a:t>
            </a:r>
            <a:r>
              <a:rPr lang="fr-FR" sz="1700" b="1" i="1" dirty="0" smtClean="0">
                <a:solidFill>
                  <a:schemeClr val="tx1"/>
                </a:solidFill>
              </a:rPr>
              <a:t>moins</a:t>
            </a:r>
            <a:r>
              <a:rPr lang="fr-FR" sz="1700" i="1" dirty="0" smtClean="0">
                <a:solidFill>
                  <a:schemeClr val="tx1"/>
                </a:solidFill>
              </a:rPr>
              <a:t> </a:t>
            </a:r>
            <a:r>
              <a:rPr lang="fr-FR" sz="1700" dirty="0" smtClean="0">
                <a:solidFill>
                  <a:schemeClr val="tx1"/>
                </a:solidFill>
              </a:rPr>
              <a:t>dépenses ordonnancées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Les comptes générés : états d’exécution budgétaire,  états de développement des recettes budgétaires et états de              développement des dépenses budgétaires (comptable principal)</a:t>
            </a: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539062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Innovations techniques </a:t>
            </a:r>
            <a:r>
              <a:rPr lang="fr-FR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(Suite)</a:t>
            </a:r>
            <a:endParaRPr lang="fr-FR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>
            <a:off x="5861850" y="1268413"/>
            <a:ext cx="327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11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18482"/>
            <a:ext cx="8215313" cy="461883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Au niveau de la comptabilité de l’Etat </a:t>
            </a:r>
            <a:r>
              <a:rPr lang="fr-FR" sz="800" b="1" dirty="0" smtClean="0">
                <a:solidFill>
                  <a:srgbClr val="FF0000"/>
                </a:solidFill>
              </a:rPr>
              <a:t>(Suite)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chemeClr val="tx1"/>
                </a:solidFill>
              </a:rPr>
              <a:t>Comptabilité générale :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Retrace la vie de l’autorisation parlementaire 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/>
                <a:cs typeface="Arial"/>
              </a:rPr>
              <a:t>Décrit la situation patrimoniale de l’Etat et son évolution 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Comptabilité d’exercice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Référentiel comptable proche de celui du privé 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Comptabilisation fondée sur le principe de la constatation des droits et des obligations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Présentation du résultat de l’exercice et du bilan de la gestion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Nouveaux états financiers : bilan, compte de résultat, flux de trésorerie, état annexe 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Plus grand souci de maîtrise des délais de production des    comptes</a:t>
            </a:r>
            <a:endParaRPr lang="fr-FR" sz="1800" dirty="0" smtClean="0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539062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Innovations techniques </a:t>
            </a:r>
            <a:r>
              <a:rPr lang="fr-FR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(Suite)</a:t>
            </a:r>
            <a:endParaRPr lang="fr-FR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>
            <a:off x="5861850" y="1268413"/>
            <a:ext cx="327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12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62908"/>
            <a:ext cx="8215313" cy="392633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Au niveau de la comptabilité de l’Etat </a:t>
            </a:r>
            <a:r>
              <a:rPr lang="fr-FR" sz="800" b="1" dirty="0" smtClean="0">
                <a:solidFill>
                  <a:srgbClr val="FF0000"/>
                </a:solidFill>
              </a:rPr>
              <a:t>(Fin)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chemeClr val="tx1"/>
                </a:solidFill>
              </a:rPr>
              <a:t>Comptabilité d’analyse des coûts des actions des programmes :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Calcul des coûts des actions des programmes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 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chemeClr val="tx1"/>
                </a:solidFill>
              </a:rPr>
              <a:t>Comptabilité des matières, valeurs et titres :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Tenue sous la responsabilité de l’ordonnateur 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Doit être articulé avec la comptabilité patrimoniale</a:t>
            </a:r>
          </a:p>
          <a:p>
            <a:pPr marL="1080000" indent="-358775">
              <a:spcBef>
                <a:spcPts val="800"/>
              </a:spcBef>
              <a:buClr>
                <a:srgbClr val="FF0000"/>
              </a:buClr>
              <a:buFont typeface="Wingdings" pitchFamily="2" charset="2"/>
              <a:buChar char="v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700" dirty="0" smtClean="0">
                <a:solidFill>
                  <a:schemeClr val="tx1"/>
                </a:solidFill>
              </a:rPr>
              <a:t>Tenue en partie simple ou en partie double</a:t>
            </a:r>
          </a:p>
          <a:p>
            <a:pPr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900" dirty="0" smtClean="0">
              <a:solidFill>
                <a:schemeClr val="tx1"/>
              </a:solidFill>
            </a:endParaRPr>
          </a:p>
          <a:p>
            <a:pPr marL="540000" indent="-720000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NB :  </a:t>
            </a:r>
            <a:r>
              <a:rPr lang="fr-FR" sz="1800" i="1" dirty="0" smtClean="0">
                <a:solidFill>
                  <a:schemeClr val="tx1"/>
                </a:solidFill>
              </a:rPr>
              <a:t>L’organisation et le système comptable applicable restent à définir par les      pays</a:t>
            </a:r>
            <a:endParaRPr lang="fr-FR" sz="1800" dirty="0" smtClean="0">
              <a:solidFill>
                <a:schemeClr val="tx1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 bwMode="auto">
          <a:xfrm>
            <a:off x="4860032" y="1844824"/>
            <a:ext cx="0" cy="3024336"/>
          </a:xfrm>
          <a:prstGeom prst="line">
            <a:avLst/>
          </a:prstGeom>
          <a:solidFill>
            <a:srgbClr val="00B8FF"/>
          </a:solidFill>
          <a:ln w="57150" cap="flat" cmpd="sng" algn="ctr">
            <a:solidFill>
              <a:srgbClr val="F0871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467624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 comptabilité est une fonction partagée 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>
            <a:off x="7709684" y="1268413"/>
            <a:ext cx="1440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13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41" name="Rectangular Callout 48"/>
          <p:cNvSpPr/>
          <p:nvPr/>
        </p:nvSpPr>
        <p:spPr>
          <a:xfrm>
            <a:off x="1403648" y="1435632"/>
            <a:ext cx="1828800" cy="648000"/>
          </a:xfrm>
          <a:prstGeom prst="wedgeRectCallout">
            <a:avLst>
              <a:gd name="adj1" fmla="val 46362"/>
              <a:gd name="adj2" fmla="val 22266"/>
            </a:avLst>
          </a:prstGeom>
          <a:solidFill>
            <a:srgbClr val="47B3B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Ordonnateurs</a:t>
            </a:r>
          </a:p>
        </p:txBody>
      </p:sp>
      <p:sp>
        <p:nvSpPr>
          <p:cNvPr id="27" name="Pentagon 9"/>
          <p:cNvSpPr/>
          <p:nvPr/>
        </p:nvSpPr>
        <p:spPr>
          <a:xfrm>
            <a:off x="4114800" y="2253683"/>
            <a:ext cx="3733800" cy="665080"/>
          </a:xfrm>
          <a:prstGeom prst="homePlate">
            <a:avLst/>
          </a:prstGeom>
          <a:solidFill>
            <a:srgbClr val="A4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Comptabilité</a:t>
            </a:r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générale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  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Connector 20"/>
          <p:cNvCxnSpPr>
            <a:stCxn id="28" idx="0"/>
            <a:endCxn id="28" idx="0"/>
          </p:cNvCxnSpPr>
          <p:nvPr/>
        </p:nvCxnSpPr>
        <p:spPr>
          <a:xfrm rot="5400000" flipH="1" flipV="1">
            <a:off x="2868756" y="477581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Flèche vers le haut 53"/>
          <p:cNvSpPr/>
          <p:nvPr/>
        </p:nvSpPr>
        <p:spPr bwMode="auto">
          <a:xfrm>
            <a:off x="7715272" y="2643182"/>
            <a:ext cx="214314" cy="3204000"/>
          </a:xfrm>
          <a:prstGeom prst="upArrow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9" name="Pentagon 12"/>
          <p:cNvSpPr/>
          <p:nvPr/>
        </p:nvSpPr>
        <p:spPr>
          <a:xfrm>
            <a:off x="4067944" y="5480294"/>
            <a:ext cx="3816424" cy="734788"/>
          </a:xfrm>
          <a:prstGeom prst="homePlate">
            <a:avLst/>
          </a:prstGeom>
          <a:solidFill>
            <a:srgbClr val="00B0F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Comptabilité</a:t>
            </a:r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matières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valeurs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et </a:t>
            </a:r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titres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Flèche droite 52"/>
          <p:cNvSpPr/>
          <p:nvPr/>
        </p:nvSpPr>
        <p:spPr bwMode="auto">
          <a:xfrm>
            <a:off x="5715008" y="5000636"/>
            <a:ext cx="2052000" cy="214314"/>
          </a:xfrm>
          <a:prstGeom prst="right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6" name="Flèche vers le bas 55"/>
          <p:cNvSpPr/>
          <p:nvPr/>
        </p:nvSpPr>
        <p:spPr bwMode="auto">
          <a:xfrm>
            <a:off x="5500694" y="2928934"/>
            <a:ext cx="214314" cy="2000264"/>
          </a:xfrm>
          <a:prstGeom prst="downArrow">
            <a:avLst/>
          </a:prstGeom>
          <a:solidFill>
            <a:srgbClr val="A4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57" name="Flèche vers le haut 56"/>
          <p:cNvSpPr/>
          <p:nvPr/>
        </p:nvSpPr>
        <p:spPr bwMode="auto">
          <a:xfrm>
            <a:off x="4143372" y="2928934"/>
            <a:ext cx="214314" cy="1872000"/>
          </a:xfrm>
          <a:prstGeom prst="upArrow">
            <a:avLst/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8" name="Pentagon 11"/>
          <p:cNvSpPr/>
          <p:nvPr/>
        </p:nvSpPr>
        <p:spPr>
          <a:xfrm>
            <a:off x="323528" y="4775810"/>
            <a:ext cx="5472608" cy="653454"/>
          </a:xfrm>
          <a:prstGeom prst="homePlate">
            <a:avLst>
              <a:gd name="adj" fmla="val 58482"/>
            </a:avLst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tabLst>
                <a:tab pos="355600" algn="l"/>
              </a:tabLst>
              <a:defRPr/>
            </a:pPr>
            <a:r>
              <a:rPr lang="en-US" sz="15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Comptabilité</a:t>
            </a:r>
            <a:r>
              <a:rPr lang="en-US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budgétaire</a:t>
            </a:r>
          </a:p>
          <a:p>
            <a:pPr>
              <a:tabLst>
                <a:tab pos="355600" algn="l"/>
              </a:tabLst>
              <a:defRPr/>
            </a:pPr>
            <a:r>
              <a:rPr lang="fr-FR" sz="1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engagement, liquidation, ordonnancement, paiement</a:t>
            </a:r>
            <a:endParaRPr lang="en-US" sz="15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ounded Rectangle 31"/>
          <p:cNvSpPr/>
          <p:nvPr/>
        </p:nvSpPr>
        <p:spPr>
          <a:xfrm>
            <a:off x="4286248" y="3267928"/>
            <a:ext cx="3500462" cy="375386"/>
          </a:xfrm>
          <a:prstGeom prst="roundRect">
            <a:avLst/>
          </a:prstGeom>
          <a:solidFill>
            <a:srgbClr val="47B3B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latin typeface="Arial" pitchFamily="34" charset="0"/>
                <a:cs typeface="Arial" pitchFamily="34" charset="0"/>
              </a:rPr>
              <a:t>Rapprochements </a:t>
            </a:r>
            <a:r>
              <a:rPr lang="en-US" sz="1600" b="1" dirty="0" err="1">
                <a:latin typeface="Arial" pitchFamily="34" charset="0"/>
                <a:cs typeface="Arial" pitchFamily="34" charset="0"/>
              </a:rPr>
              <a:t>périodiques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ounded Rectangle 38"/>
          <p:cNvSpPr/>
          <p:nvPr/>
        </p:nvSpPr>
        <p:spPr>
          <a:xfrm>
            <a:off x="2915816" y="3845718"/>
            <a:ext cx="1872208" cy="602728"/>
          </a:xfrm>
          <a:prstGeom prst="roundRect">
            <a:avLst/>
          </a:prstGeom>
          <a:solidFill>
            <a:srgbClr val="47B3B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Service fait/liquidation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ounded Rectangle 38"/>
          <p:cNvSpPr/>
          <p:nvPr/>
        </p:nvSpPr>
        <p:spPr>
          <a:xfrm>
            <a:off x="5000628" y="4032773"/>
            <a:ext cx="1500198" cy="415673"/>
          </a:xfrm>
          <a:prstGeom prst="roundRect">
            <a:avLst/>
          </a:prstGeom>
          <a:solidFill>
            <a:srgbClr val="47B3B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Paiement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ounded Rectangle 38"/>
          <p:cNvSpPr/>
          <p:nvPr/>
        </p:nvSpPr>
        <p:spPr>
          <a:xfrm>
            <a:off x="6715140" y="3857628"/>
            <a:ext cx="1677386" cy="590819"/>
          </a:xfrm>
          <a:prstGeom prst="roundRect">
            <a:avLst/>
          </a:prstGeom>
          <a:solidFill>
            <a:srgbClr val="47B3B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Travaux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d’inventaire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lèche vers la gauche 2"/>
          <p:cNvSpPr/>
          <p:nvPr/>
        </p:nvSpPr>
        <p:spPr bwMode="auto">
          <a:xfrm>
            <a:off x="3203848" y="1700833"/>
            <a:ext cx="2376000" cy="215999"/>
          </a:xfrm>
          <a:prstGeom prst="leftArrow">
            <a:avLst/>
          </a:prstGeom>
          <a:solidFill>
            <a:srgbClr val="47B3B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r>
              <a:rPr kumimoji="0" lang="fr-FR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 </a:t>
            </a:r>
            <a:endParaRPr kumimoji="0" lang="fr-FR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5" name="Rectangular Callout 47"/>
          <p:cNvSpPr/>
          <p:nvPr/>
        </p:nvSpPr>
        <p:spPr>
          <a:xfrm>
            <a:off x="5562600" y="1428736"/>
            <a:ext cx="2152672" cy="648000"/>
          </a:xfrm>
          <a:prstGeom prst="wedgeRectCallout">
            <a:avLst>
              <a:gd name="adj1" fmla="val 50299"/>
              <a:gd name="adj2" fmla="val 22074"/>
            </a:avLst>
          </a:prstGeom>
          <a:solidFill>
            <a:srgbClr val="47B3B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Comptables publics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539062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Innovations techniques </a:t>
            </a:r>
            <a:r>
              <a:rPr lang="fr-FR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(Fin)</a:t>
            </a:r>
            <a:endParaRPr lang="fr-FR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>
            <a:off x="5725156" y="1268413"/>
            <a:ext cx="3420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14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713723"/>
            <a:ext cx="8215313" cy="178728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Au niveau des statistiques des finances publiques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Conforme au MSFP 2001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Enregistrement des donnés sur la base de la constatation des droits et des obligations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TOFE  avec un périmètre élargi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68313" y="2630073"/>
            <a:ext cx="8210550" cy="165618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ECARTS ENTRE DIRECTIVES ET DROIT POSITIF CAMEROUNAIS</a:t>
            </a:r>
            <a:endParaRPr lang="fr-FR" sz="2800" b="1" dirty="0" smtClean="0">
              <a:solidFill>
                <a:srgbClr val="FF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15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1- D</a:t>
            </a:r>
            <a:r>
              <a:rPr lang="fr-FR" sz="2800" b="1" dirty="0" smtClean="0">
                <a:solidFill>
                  <a:srgbClr val="FF0000"/>
                </a:solidFill>
              </a:rPr>
              <a:t>urée des autorisations d’engagement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7702346" y="1268413"/>
            <a:ext cx="1440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16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55070"/>
            <a:ext cx="8215313" cy="29260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Directive 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Ne limite pas la durée des AE 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b="1" dirty="0" smtClean="0">
              <a:solidFill>
                <a:schemeClr val="tx1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Loi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>
                <a:solidFill>
                  <a:schemeClr val="tx1"/>
                </a:solidFill>
              </a:rPr>
              <a:t>L</a:t>
            </a:r>
            <a:r>
              <a:rPr lang="fr-FR" sz="1800" dirty="0" smtClean="0">
                <a:solidFill>
                  <a:schemeClr val="tx1"/>
                </a:solidFill>
              </a:rPr>
              <a:t>imite les autorisations d’engagement (AE) à 3 ans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>
                <a:solidFill>
                  <a:schemeClr val="tx1"/>
                </a:solidFill>
              </a:rPr>
              <a:t>N</a:t>
            </a:r>
            <a:r>
              <a:rPr lang="fr-FR" sz="1800" dirty="0" smtClean="0">
                <a:solidFill>
                  <a:schemeClr val="tx1"/>
                </a:solidFill>
              </a:rPr>
              <a:t>e prend pas en compte la mise en œuvre des contrats PPP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Cette situation est préjudiciable aux investissements ayant une durée de vie de plus de 3 ans 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2- </a:t>
            </a:r>
            <a:r>
              <a:rPr lang="fr-FR" sz="2800" b="1" dirty="0" smtClean="0">
                <a:solidFill>
                  <a:srgbClr val="FF0000"/>
                </a:solidFill>
              </a:rPr>
              <a:t>Fongibilité des crédits</a:t>
            </a: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4932200" y="1268413"/>
            <a:ext cx="4212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17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99008"/>
            <a:ext cx="8215313" cy="39622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Directive 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Souplesse de gestion des moyens accordée au responsable du programme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Principe de la fongibilité totale et asymétrique des crédits du programme 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Fixation des plafonds d’emploi par ministère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b="1" dirty="0" smtClean="0">
              <a:solidFill>
                <a:schemeClr val="tx1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Loi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Fongibilité limitée à 15% au sein du programme 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Interdiction des mouvements de crédits à partir des dépenses de  personnel au profit des dépenses d’une autre nature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Ainsi, la limitation de la fongibilité dans la LFRE réduit la marge de manœuvre octroyée aux gestionnaires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3-</a:t>
            </a:r>
            <a:r>
              <a:rPr lang="fr-FR" sz="2800" b="1" dirty="0" smtClean="0">
                <a:solidFill>
                  <a:srgbClr val="FF0000"/>
                </a:solidFill>
              </a:rPr>
              <a:t> Statut du responsable programme</a:t>
            </a: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6929454" y="1268413"/>
            <a:ext cx="2232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18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33777"/>
            <a:ext cx="8215313" cy="2536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400" dirty="0" smtClean="0">
                <a:solidFill>
                  <a:schemeClr val="tx1"/>
                </a:solidFill>
              </a:rPr>
              <a:t>La Directive et la Loi introduisent un nouvel acteur budgétaire qui est le responsable de programme</a:t>
            </a:r>
          </a:p>
          <a:p>
            <a:pPr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000" b="1" dirty="0" smtClean="0">
              <a:solidFill>
                <a:schemeClr val="tx1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La directive fixe les conditions de sa nomination et ses attributions et un régime de responsabilités propre lui est aménagé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Par contre la LRFE ne précise pas les conditions de sa nomination ni ses attributions et le régime de responsabilité auquel il est assujetti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La transposition doit permettre de mieux encadrer ce nouvel acteur qui est l’artisan principal du budget programme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4- </a:t>
            </a:r>
            <a:r>
              <a:rPr lang="fr-FR" sz="2800" b="1" dirty="0" smtClean="0">
                <a:solidFill>
                  <a:srgbClr val="FF0000"/>
                </a:solidFill>
              </a:rPr>
              <a:t>Rôle du contrôleur financier</a:t>
            </a: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5786446" y="1268413"/>
            <a:ext cx="3348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19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27581"/>
            <a:ext cx="8215313" cy="41776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400" dirty="0" smtClean="0">
                <a:solidFill>
                  <a:schemeClr val="tx1"/>
                </a:solidFill>
              </a:rPr>
              <a:t>Le contrôleur financier est un acteur budgétaire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Directive 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Consacre le contrôleur financier comme acteur budgétaire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>
                <a:solidFill>
                  <a:schemeClr val="tx1"/>
                </a:solidFill>
              </a:rPr>
              <a:t>D</a:t>
            </a:r>
            <a:r>
              <a:rPr lang="fr-FR" sz="1800" dirty="0" smtClean="0">
                <a:solidFill>
                  <a:schemeClr val="tx1"/>
                </a:solidFill>
              </a:rPr>
              <a:t>éfinit et élargit les pouvoirs du contrôleur financier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Introduit la possibilité de modulation de contrôle interne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Cette option permet d’adapter le contrôle en fonction du niveau de risques et partant de le rendre plus efficace surtout dans un contexte de rareté de ressources humaines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b="1" dirty="0" smtClean="0">
              <a:solidFill>
                <a:schemeClr val="tx1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Loi (RGCP)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Le contrôleur financier n’est pas un acteur budgétaire aux pouvoirs    étendus avec un régime de responsabilité individuelle spécifique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2324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533400" y="1673074"/>
            <a:ext cx="7848600" cy="20439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lnSpc>
                <a:spcPct val="150000"/>
              </a:lnSpc>
              <a:spcBef>
                <a:spcPts val="6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9263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00000"/>
                </a:solidFill>
                <a:cs typeface="Arial" charset="0"/>
              </a:rPr>
              <a:t>Le présent exposé vise à présenter la démarche adoptée par le Cameroun pour conduire le processus de transposition des Directives du cadre harmonisé de gestion des finances publiques de la CEMAC.</a:t>
            </a:r>
          </a:p>
          <a:p>
            <a:pPr indent="358775" algn="just">
              <a:lnSpc>
                <a:spcPct val="114000"/>
              </a:lnSpc>
              <a:buClr>
                <a:srgbClr val="FF0000"/>
              </a:buClr>
              <a:buSzTx/>
              <a:tabLst>
                <a:tab pos="0" algn="l"/>
                <a:tab pos="449263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200" dirty="0" smtClean="0">
              <a:solidFill>
                <a:srgbClr val="000000"/>
              </a:solidFill>
              <a:cs typeface="Arial" charset="0"/>
            </a:endParaRPr>
          </a:p>
          <a:p>
            <a:pPr marL="358775" indent="-358775">
              <a:lnSpc>
                <a:spcPct val="150000"/>
              </a:lnSpc>
              <a:spcBef>
                <a:spcPts val="6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9263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dirty="0">
              <a:solidFill>
                <a:srgbClr val="000000"/>
              </a:solidFill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062936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cs typeface="Arial" pitchFamily="34" charset="0"/>
              </a:rPr>
              <a:t>Objectif </a:t>
            </a:r>
            <a:r>
              <a:rPr lang="fr-FR" sz="2800" b="1" dirty="0">
                <a:solidFill>
                  <a:srgbClr val="FF0000"/>
                </a:solidFill>
                <a:cs typeface="Arial" pitchFamily="34" charset="0"/>
              </a:rPr>
              <a:t>de la présentation</a:t>
            </a:r>
          </a:p>
        </p:txBody>
      </p:sp>
      <p:cxnSp>
        <p:nvCxnSpPr>
          <p:cNvPr id="12" name="Connecteur droit 11"/>
          <p:cNvCxnSpPr/>
          <p:nvPr/>
        </p:nvCxnSpPr>
        <p:spPr bwMode="auto">
          <a:xfrm>
            <a:off x="5286379" y="1268413"/>
            <a:ext cx="3852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5- </a:t>
            </a:r>
            <a:r>
              <a:rPr lang="fr-FR" sz="2800" b="1" dirty="0" smtClean="0">
                <a:solidFill>
                  <a:srgbClr val="FF0000"/>
                </a:solidFill>
              </a:rPr>
              <a:t>Création de la Cour des Comptes</a:t>
            </a: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6653288" y="1268413"/>
            <a:ext cx="2484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20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68618"/>
            <a:ext cx="8215313" cy="41366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Directive 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La Directive prévoit la création d’une Cour des Comptes aux compétences élargies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b="1" dirty="0" smtClean="0">
              <a:solidFill>
                <a:schemeClr val="tx1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Loi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Ces nouvelles attributions sont partiellement exercées par 2 institutions, la Chambre des Comptes et le CONSUPE </a:t>
            </a: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Aucune ne remplit totalement les 8 critères de l’INTOSAI (l’Organisation Internationale des Cours des Comptes) </a:t>
            </a: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La persistance de la dualité actuelle affaiblit la fonction contrôle</a:t>
            </a: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La conformité avec la Directive passe par une modification de la constitution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6- D</a:t>
            </a:r>
            <a:r>
              <a:rPr lang="fr-FR" sz="2800" b="1" dirty="0" smtClean="0">
                <a:solidFill>
                  <a:srgbClr val="FF0000"/>
                </a:solidFill>
              </a:rPr>
              <a:t>ébat d’orientation budgétaire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6231404" y="1268413"/>
            <a:ext cx="291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21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49067"/>
            <a:ext cx="8215313" cy="4516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Directive 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La Directive prescrit le débat d’orientation budgétaire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Le DOB permet de mieux comprendre l’articulation entre les lois de finances et les stratégies sectorielles de développement et de croissance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Il renforce le pouvoir de contrôle démocratique et au-delà c’est le contrôle budgétaire du Parlement qui est renforcé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Le débat intervient en séance publique ce qui contribue au renforcement du contrôle citoyen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dirty="0" smtClean="0">
              <a:solidFill>
                <a:schemeClr val="tx1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Loi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La LRFE ne prévoit pas de débat d’orientation budgétaire </a:t>
            </a: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Pour l’instituer, il convient de revoir dans la constitution le nombre                      de sessions parlementaires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7- F</a:t>
            </a:r>
            <a:r>
              <a:rPr lang="fr-FR" sz="2800" b="1" dirty="0" smtClean="0">
                <a:solidFill>
                  <a:srgbClr val="FF0000"/>
                </a:solidFill>
              </a:rPr>
              <a:t>onds des partenaires au développement  </a:t>
            </a: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8208928" y="1268413"/>
            <a:ext cx="93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22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90684"/>
            <a:ext cx="8215313" cy="46906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Directive 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Les bailleurs de fonds sont tenus d’informer le ministre des finances de tout financement apporté aux administrations et son approbation préalable des documents y afférents avant son acceptation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Ces fonds sont intégrés au budget général si accordés à l’Etat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Une annexe de la loi de finances en donne le détail de l’origine et l’emploi de ces fonds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dirty="0" smtClean="0">
              <a:solidFill>
                <a:schemeClr val="tx1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La Loi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Pour la LRFE, aucune obligation n’est faite aux bailleurs d’informer préalablement le MINFI ni d’intégrer, le cas échéant, ces fonds dans           le budget de l’Etat</a:t>
            </a:r>
          </a:p>
          <a:p>
            <a:pPr marL="358775" lvl="1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En conséquence il y a un risque de non exhaustivité de l’information budgétaire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68313" y="2630073"/>
            <a:ext cx="8210550" cy="165618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ENJEUX DE L’INTERNALISATION DES DIRECTIVES AU CAMEROUN</a:t>
            </a:r>
            <a:endParaRPr lang="fr-FR" sz="2800" b="1" dirty="0" smtClean="0">
              <a:solidFill>
                <a:srgbClr val="FF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23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1- Mise en œuvre des réformes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5928230" y="1268413"/>
            <a:ext cx="3204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24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85654"/>
            <a:ext cx="8215313" cy="28234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D0D0D"/>
                </a:solidFill>
              </a:rPr>
              <a:t>Le Cameroun s’est engagé depuis 2007 dans un processus de réforme des finances publiques :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Réalisation de l’évaluation PEFA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Adoption du Plan de modernisation des finances publiques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Signature du décret portant règlement général sur la comptabilité publiques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Elaboration d’un plan de renforcement des capacités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Elaboration du plan de communication</a:t>
            </a:r>
            <a:endParaRPr lang="fr-FR" sz="1800" dirty="0" smtClean="0">
              <a:solidFill>
                <a:schemeClr val="tx1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1- Mise en œuvre des réformes </a:t>
            </a:r>
            <a:r>
              <a:rPr lang="fr-FR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(Fin)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6572264" y="1268413"/>
            <a:ext cx="255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25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66103"/>
            <a:ext cx="8215313" cy="320305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D0D0D"/>
                </a:solidFill>
              </a:rPr>
              <a:t>La transposition des Directives change l’orientation des réformes et donne un sentiment d’instabilité</a:t>
            </a:r>
          </a:p>
          <a:p>
            <a:pPr marL="759600" lvl="1" indent="-360000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Empilement des réformes</a:t>
            </a:r>
          </a:p>
          <a:p>
            <a:pPr marL="759600" lvl="1" indent="-360000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Réforme de la réforme</a:t>
            </a:r>
          </a:p>
          <a:p>
            <a:pPr marL="759600" lvl="1" indent="-360000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Réduction de la lisibilité</a:t>
            </a:r>
          </a:p>
          <a:p>
            <a:pPr marL="759600" lvl="1" indent="-360000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Changement de l’amplitude des réformes</a:t>
            </a:r>
          </a:p>
          <a:p>
            <a:pPr marL="759600" lvl="1" indent="-360000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Perturbation de la communication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 plus, au Cameroun, la réforme des finances publiques a été couplée avec la réforme des marchés publics</a:t>
            </a:r>
            <a:endParaRPr lang="fr-FR" sz="1800" dirty="0" smtClean="0">
              <a:solidFill>
                <a:srgbClr val="0D0D0D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2- Enjeu</a:t>
            </a: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de politique intérieure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6120536" y="1268413"/>
            <a:ext cx="3060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26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63781"/>
            <a:ext cx="8215313" cy="234128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D0D0D"/>
                </a:solidFill>
              </a:rPr>
              <a:t>La transposition des Directives entraine une réforme institutionnelle délicate :</a:t>
            </a:r>
          </a:p>
          <a:p>
            <a:pPr marL="759600" lvl="1" indent="-360000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Révision constitutionnelle (création de la Cour des Comptes)</a:t>
            </a:r>
          </a:p>
          <a:p>
            <a:pPr marL="759600" lvl="1" indent="-360000" algn="just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>
                <a:solidFill>
                  <a:srgbClr val="0D0D0D"/>
                </a:solidFill>
              </a:rPr>
              <a:t>Révision du Règlement </a:t>
            </a:r>
            <a:r>
              <a:rPr lang="fr-FR" sz="1800" dirty="0" smtClean="0">
                <a:solidFill>
                  <a:srgbClr val="0D0D0D"/>
                </a:solidFill>
              </a:rPr>
              <a:t>Intérieur </a:t>
            </a:r>
            <a:r>
              <a:rPr lang="fr-FR" sz="1800" dirty="0">
                <a:solidFill>
                  <a:srgbClr val="0D0D0D"/>
                </a:solidFill>
              </a:rPr>
              <a:t>du Parlement (DOB)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D0D0D"/>
                </a:solidFill>
              </a:rPr>
              <a:t>Or l’agenda politique actuel n’est pas porté sur l’organisation institutionnelle mais plutôt sur la relance économique, la mise en œuvre du DSCE et la marche vers l’émergence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3- Enjeu communautaire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4796462" y="1268413"/>
            <a:ext cx="435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27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85653"/>
            <a:ext cx="8215313" cy="28234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La discipline des Etats par rapport aux engagements communautaires reste un défi. Quelques exemples :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chemeClr val="tx1"/>
                </a:solidFill>
              </a:rPr>
              <a:t>Libre </a:t>
            </a:r>
            <a:r>
              <a:rPr lang="fr-FR" sz="1800" dirty="0">
                <a:solidFill>
                  <a:schemeClr val="tx1"/>
                </a:solidFill>
              </a:rPr>
              <a:t>circulation des personnes et des biens (passeport CEMAC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>
                <a:solidFill>
                  <a:schemeClr val="tx1"/>
                </a:solidFill>
              </a:rPr>
              <a:t>M</a:t>
            </a:r>
            <a:r>
              <a:rPr lang="fr-FR" sz="1800" dirty="0" smtClean="0">
                <a:solidFill>
                  <a:schemeClr val="tx1"/>
                </a:solidFill>
              </a:rPr>
              <a:t>ise </a:t>
            </a:r>
            <a:r>
              <a:rPr lang="fr-FR" sz="1800" dirty="0">
                <a:solidFill>
                  <a:schemeClr val="tx1"/>
                </a:solidFill>
              </a:rPr>
              <a:t>en place de la Bourse des </a:t>
            </a:r>
            <a:r>
              <a:rPr lang="fr-FR" sz="1800" dirty="0" smtClean="0">
                <a:solidFill>
                  <a:schemeClr val="tx1"/>
                </a:solidFill>
              </a:rPr>
              <a:t>valeurs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chemeClr val="tx1"/>
                </a:solidFill>
              </a:rPr>
              <a:t>Gestion </a:t>
            </a:r>
            <a:r>
              <a:rPr lang="fr-FR" sz="1800" dirty="0">
                <a:solidFill>
                  <a:schemeClr val="tx1"/>
                </a:solidFill>
              </a:rPr>
              <a:t>des conflits dans la sous </a:t>
            </a:r>
            <a:r>
              <a:rPr lang="fr-FR" sz="1800" dirty="0" smtClean="0">
                <a:solidFill>
                  <a:schemeClr val="tx1"/>
                </a:solidFill>
              </a:rPr>
              <a:t>région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>
                <a:solidFill>
                  <a:schemeClr val="tx1"/>
                </a:solidFill>
              </a:rPr>
              <a:t>C</a:t>
            </a:r>
            <a:r>
              <a:rPr lang="fr-FR" sz="1800" dirty="0" smtClean="0">
                <a:solidFill>
                  <a:schemeClr val="tx1"/>
                </a:solidFill>
              </a:rPr>
              <a:t>réation </a:t>
            </a:r>
            <a:r>
              <a:rPr lang="fr-FR" sz="1800" dirty="0">
                <a:solidFill>
                  <a:schemeClr val="tx1"/>
                </a:solidFill>
              </a:rPr>
              <a:t>de la compagnie aérienne Air </a:t>
            </a:r>
            <a:r>
              <a:rPr lang="fr-FR" sz="1800" dirty="0" smtClean="0">
                <a:solidFill>
                  <a:schemeClr val="tx1"/>
                </a:solidFill>
              </a:rPr>
              <a:t>CEMAC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chemeClr val="tx1"/>
                </a:solidFill>
              </a:rPr>
              <a:t>Dossier </a:t>
            </a:r>
            <a:r>
              <a:rPr lang="fr-FR" sz="1800" dirty="0">
                <a:solidFill>
                  <a:schemeClr val="tx1"/>
                </a:solidFill>
              </a:rPr>
              <a:t>des Accords de Partenariat Economiques (APE) dans la </a:t>
            </a:r>
            <a:r>
              <a:rPr lang="fr-FR" sz="1800" dirty="0" smtClean="0">
                <a:solidFill>
                  <a:schemeClr val="tx1"/>
                </a:solidFill>
              </a:rPr>
              <a:t>   sous</a:t>
            </a:r>
            <a:r>
              <a:rPr lang="fr-FR" sz="1800" dirty="0">
                <a:solidFill>
                  <a:schemeClr val="tx1"/>
                </a:solidFill>
              </a:rPr>
              <a:t>-</a:t>
            </a:r>
            <a:r>
              <a:rPr lang="fr-FR" sz="1800" dirty="0" smtClean="0">
                <a:solidFill>
                  <a:schemeClr val="tx1"/>
                </a:solidFill>
              </a:rPr>
              <a:t>région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68313" y="2630073"/>
            <a:ext cx="8210550" cy="165618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DÉMARCHE CAMEROUNAISE D’INTERNALISATION DES DIRECTIVES CEMAC</a:t>
            </a:r>
            <a:endParaRPr lang="fr-FR" sz="2800" b="1" dirty="0" smtClean="0">
              <a:solidFill>
                <a:srgbClr val="FF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28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61050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Internalisation des Directives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1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</a:rPr>
              <a:t> </a:t>
            </a: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BE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 lvl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 smtClean="0">
              <a:solidFill>
                <a:srgbClr val="FF0000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5688608" y="1268413"/>
            <a:ext cx="345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29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85654"/>
            <a:ext cx="8215313" cy="282346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D0D0D"/>
                </a:solidFill>
              </a:rPr>
              <a:t>Une démarche inscrite dans la progressivité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Révision du Plan de modernisation des finances publiques qui pose la transposition comme étant une orientation forte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Analyse des écarts entre les Directives et le Droit Positif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Elaboration d’un calendrier progressif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Elaboration d’un projet de révision de la LRFE</a:t>
            </a:r>
          </a:p>
          <a:p>
            <a:pPr marL="759600" lvl="1" indent="-360000"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Font typeface="Wingdings" charset="2"/>
              <a:buChar char="Ø"/>
            </a:pPr>
            <a:r>
              <a:rPr lang="fr-FR" sz="1800" dirty="0" smtClean="0">
                <a:solidFill>
                  <a:srgbClr val="0D0D0D"/>
                </a:solidFill>
              </a:rPr>
              <a:t>Démarche de sensibilisation des autorités pour l’inscription de la transposition dans l’agenda politique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533400" y="1705343"/>
            <a:ext cx="8215313" cy="23717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4350">
              <a:spcBef>
                <a:spcPts val="1800"/>
              </a:spcBef>
              <a:buClr>
                <a:srgbClr val="FB0418"/>
              </a:buClr>
              <a:buSzPct val="110000"/>
              <a:buFont typeface="Calibri" pitchFamily="34" charset="0"/>
              <a:buAutoNum type="romanU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cs typeface="Arial" charset="0"/>
              </a:rPr>
              <a:t>Directives CEMAC : Présentation des principales innovations</a:t>
            </a:r>
          </a:p>
          <a:p>
            <a:pPr marL="514350" indent="-514350">
              <a:spcBef>
                <a:spcPts val="1800"/>
              </a:spcBef>
              <a:buClr>
                <a:srgbClr val="FB0418"/>
              </a:buClr>
              <a:buSzPct val="110000"/>
              <a:buFont typeface="Calibri" pitchFamily="34" charset="0"/>
              <a:buAutoNum type="romanU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cs typeface="Arial" charset="0"/>
              </a:rPr>
              <a:t>Ecarts entre les Directives et le Droit positif </a:t>
            </a:r>
            <a:r>
              <a:rPr lang="fr-FR" sz="2000" dirty="0">
                <a:solidFill>
                  <a:srgbClr val="000000"/>
                </a:solidFill>
                <a:cs typeface="Arial" charset="0"/>
              </a:rPr>
              <a:t>c</a:t>
            </a:r>
            <a:r>
              <a:rPr lang="fr-FR" sz="2000" dirty="0" smtClean="0">
                <a:solidFill>
                  <a:srgbClr val="000000"/>
                </a:solidFill>
                <a:cs typeface="Arial" charset="0"/>
              </a:rPr>
              <a:t>amerounais</a:t>
            </a:r>
          </a:p>
          <a:p>
            <a:pPr marL="514350" indent="-514350">
              <a:spcBef>
                <a:spcPts val="1800"/>
              </a:spcBef>
              <a:buClr>
                <a:srgbClr val="FB0418"/>
              </a:buClr>
              <a:buSzPct val="110000"/>
              <a:buFont typeface="Calibri" pitchFamily="34" charset="0"/>
              <a:buAutoNum type="romanU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cs typeface="Arial" charset="0"/>
              </a:rPr>
              <a:t>Enjeux de l’internalisation des Directives au Cameroun</a:t>
            </a:r>
          </a:p>
          <a:p>
            <a:pPr marL="514350" indent="-514350">
              <a:spcBef>
                <a:spcPts val="1800"/>
              </a:spcBef>
              <a:buClr>
                <a:srgbClr val="FB0418"/>
              </a:buClr>
              <a:buSzPct val="110000"/>
              <a:buFont typeface="Calibri" pitchFamily="34" charset="0"/>
              <a:buAutoNum type="romanU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000" dirty="0" smtClean="0">
                <a:solidFill>
                  <a:srgbClr val="000000"/>
                </a:solidFill>
                <a:cs typeface="Arial" charset="0"/>
              </a:rPr>
              <a:t>Démarche camerounaise d’internalisation des Directives CEMAC</a:t>
            </a:r>
            <a:endParaRPr lang="fr-FR" sz="2000" dirty="0">
              <a:solidFill>
                <a:srgbClr val="000000"/>
              </a:solidFill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517525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>
                <a:solidFill>
                  <a:srgbClr val="FF0000"/>
                </a:solidFill>
                <a:cs typeface="Arial" pitchFamily="34" charset="0"/>
              </a:rPr>
              <a:t>Plan de la présentation</a:t>
            </a: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4538280" y="1268413"/>
            <a:ext cx="4608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68313" y="2630073"/>
            <a:ext cx="8210550" cy="165618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fr-FR" sz="2800" b="1" dirty="0" smtClean="0">
                <a:solidFill>
                  <a:srgbClr val="FB0418"/>
                </a:solidFill>
                <a:latin typeface="Arial"/>
                <a:cs typeface="Arial"/>
              </a:rPr>
              <a:t>MERCI</a:t>
            </a:r>
            <a:br>
              <a:rPr lang="fr-FR" sz="2800" b="1" dirty="0" smtClean="0">
                <a:solidFill>
                  <a:srgbClr val="FB0418"/>
                </a:solidFill>
                <a:latin typeface="Arial"/>
                <a:cs typeface="Arial"/>
              </a:rPr>
            </a:br>
            <a:r>
              <a:rPr lang="fr-FR" sz="2800" b="1" dirty="0" smtClean="0">
                <a:solidFill>
                  <a:srgbClr val="FB0418"/>
                </a:solidFill>
                <a:latin typeface="Arial"/>
                <a:cs typeface="Arial"/>
              </a:rPr>
              <a:t>POUR VOTRE</a:t>
            </a:r>
            <a:br>
              <a:rPr lang="fr-FR" sz="2800" b="1" dirty="0" smtClean="0">
                <a:solidFill>
                  <a:srgbClr val="FB0418"/>
                </a:solidFill>
                <a:latin typeface="Arial"/>
                <a:cs typeface="Arial"/>
              </a:rPr>
            </a:br>
            <a:r>
              <a:rPr lang="fr-FR" sz="2800" b="1" dirty="0" smtClean="0">
                <a:solidFill>
                  <a:srgbClr val="FB0418"/>
                </a:solidFill>
                <a:latin typeface="Arial"/>
                <a:cs typeface="Arial"/>
              </a:rPr>
              <a:t>AIMABLE ATTENTION</a:t>
            </a:r>
            <a:br>
              <a:rPr lang="fr-FR" sz="2800" b="1" dirty="0" smtClean="0">
                <a:solidFill>
                  <a:srgbClr val="FB0418"/>
                </a:solidFill>
                <a:latin typeface="Arial"/>
                <a:cs typeface="Arial"/>
              </a:rPr>
            </a:br>
            <a:endParaRPr lang="fr-FR" sz="2800" b="1" dirty="0" smtClean="0">
              <a:solidFill>
                <a:srgbClr val="FF0000"/>
              </a:solidFill>
              <a:latin typeface="Arial"/>
              <a:ea typeface="ＭＳ Ｐゴシック" pitchFamily="34" charset="-128"/>
              <a:cs typeface="Arial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30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49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517525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cs typeface="Arial" pitchFamily="34" charset="0"/>
              </a:rPr>
              <a:t>Introduction</a:t>
            </a:r>
            <a:endParaRPr lang="fr-FR" sz="2800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2844288" y="1268413"/>
            <a:ext cx="633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667457"/>
            <a:ext cx="8215313" cy="283372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800"/>
              </a:spcBef>
              <a:buClr>
                <a:srgbClr val="FF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600" dirty="0" smtClean="0">
                <a:solidFill>
                  <a:schemeClr val="tx1"/>
                </a:solidFill>
              </a:rPr>
              <a:t>Les cadres de gestion des finances publiques des 8 pays de la zone AFC sont en mutation :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Burundi : réformes en cours avec LOFIP adoptée en 2008 et textes subséquents adoptés (RGGBP, etc.)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République Démocratique du Congo : LOFIP adoptée en 2011 et nombreux projets de texte finalisés 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</a:rPr>
              <a:t>Pays de la CEMAC :  6 nouvelles directives financières adoptées en 2011 avec un délai de transposition de 2 ans et une application progressive de 2013 à 2019 (voire 2022)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517525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cs typeface="Arial" charset="0"/>
              </a:rPr>
              <a:t> Directives CEMAC</a:t>
            </a:r>
            <a:endParaRPr lang="fr-FR" sz="2800" b="1" dirty="0">
              <a:solidFill>
                <a:srgbClr val="FF0000"/>
              </a:solidFill>
              <a:cs typeface="Arial" charset="0"/>
            </a:endParaRPr>
          </a:p>
        </p:txBody>
      </p:sp>
      <p:cxnSp>
        <p:nvCxnSpPr>
          <p:cNvPr id="8" name="Connecteur droit 7"/>
          <p:cNvCxnSpPr/>
          <p:nvPr/>
        </p:nvCxnSpPr>
        <p:spPr bwMode="auto">
          <a:xfrm>
            <a:off x="3857620" y="1268413"/>
            <a:ext cx="5292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grpSp>
        <p:nvGrpSpPr>
          <p:cNvPr id="41" name="Groupe 40"/>
          <p:cNvGrpSpPr/>
          <p:nvPr/>
        </p:nvGrpSpPr>
        <p:grpSpPr>
          <a:xfrm>
            <a:off x="285720" y="1428736"/>
            <a:ext cx="8748812" cy="4886291"/>
            <a:chOff x="285720" y="1428736"/>
            <a:chExt cx="8748812" cy="4886291"/>
          </a:xfrm>
        </p:grpSpPr>
        <p:sp>
          <p:nvSpPr>
            <p:cNvPr id="16" name="_s1030"/>
            <p:cNvSpPr>
              <a:spLocks noChangeArrowheads="1"/>
            </p:cNvSpPr>
            <p:nvPr/>
          </p:nvSpPr>
          <p:spPr bwMode="auto">
            <a:xfrm>
              <a:off x="3214678" y="1428736"/>
              <a:ext cx="4680000" cy="792000"/>
            </a:xfrm>
            <a:prstGeom prst="roundRect">
              <a:avLst>
                <a:gd name="adj" fmla="val 16667"/>
              </a:avLst>
            </a:prstGeom>
            <a:solidFill>
              <a:schemeClr val="accent6">
                <a:lumMod val="75000"/>
              </a:schemeClr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algn="ctr"/>
              <a:r>
                <a:rPr lang="fr-FR" sz="1600" b="1" dirty="0">
                  <a:solidFill>
                    <a:schemeClr val="bg1"/>
                  </a:solidFill>
                </a:rPr>
                <a:t>Directive n° 06/11-UEAC-190-CM-22 </a:t>
              </a:r>
              <a:r>
                <a:rPr lang="fr-FR" sz="1600" b="1" dirty="0" smtClean="0">
                  <a:solidFill>
                    <a:schemeClr val="bg1"/>
                  </a:solidFill>
                </a:rPr>
                <a:t>relative au </a:t>
              </a:r>
              <a:r>
                <a:rPr lang="fr-FR" sz="1600" b="1" dirty="0">
                  <a:solidFill>
                    <a:schemeClr val="bg1"/>
                  </a:solidFill>
                </a:rPr>
                <a:t>Code de transparence et de </a:t>
              </a:r>
              <a:r>
                <a:rPr lang="fr-FR" sz="1600" b="1" dirty="0" smtClean="0">
                  <a:solidFill>
                    <a:schemeClr val="bg1"/>
                  </a:solidFill>
                </a:rPr>
                <a:t>bonne gouvernance</a:t>
              </a:r>
              <a:endParaRPr lang="fr-FR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AutoShape 34"/>
            <p:cNvSpPr>
              <a:spLocks noChangeArrowheads="1"/>
            </p:cNvSpPr>
            <p:nvPr/>
          </p:nvSpPr>
          <p:spPr bwMode="auto">
            <a:xfrm>
              <a:off x="6873944" y="4929198"/>
              <a:ext cx="2160588" cy="1179061"/>
            </a:xfrm>
            <a:prstGeom prst="roundRect">
              <a:avLst>
                <a:gd name="adj" fmla="val 16667"/>
              </a:avLst>
            </a:prstGeom>
            <a:solidFill>
              <a:srgbClr val="F5AD5D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r>
                <a:rPr lang="fr-FR" sz="1500" dirty="0" smtClean="0">
                  <a:solidFill>
                    <a:srgbClr val="000000"/>
                  </a:solidFill>
                </a:rPr>
                <a:t>Directive </a:t>
              </a:r>
              <a:r>
                <a:rPr lang="fr-FR" sz="1500" dirty="0">
                  <a:solidFill>
                    <a:srgbClr val="000000"/>
                  </a:solidFill>
                </a:rPr>
                <a:t>n°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05/11-UEAC-190-CM-22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 relative au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tableau des opérations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 financières de </a:t>
              </a:r>
              <a:r>
                <a:rPr lang="fr-FR" sz="1500" dirty="0" smtClean="0">
                  <a:solidFill>
                    <a:srgbClr val="000000"/>
                  </a:solidFill>
                </a:rPr>
                <a:t>l’état</a:t>
              </a:r>
              <a:endParaRPr lang="fr-FR" sz="1500" dirty="0"/>
            </a:p>
          </p:txBody>
        </p:sp>
        <p:sp>
          <p:nvSpPr>
            <p:cNvPr id="20" name="AutoShape 32"/>
            <p:cNvSpPr>
              <a:spLocks noChangeArrowheads="1"/>
            </p:cNvSpPr>
            <p:nvPr/>
          </p:nvSpPr>
          <p:spPr bwMode="auto">
            <a:xfrm>
              <a:off x="4429124" y="4900691"/>
              <a:ext cx="2286016" cy="1179061"/>
            </a:xfrm>
            <a:prstGeom prst="roundRect">
              <a:avLst>
                <a:gd name="adj" fmla="val 16667"/>
              </a:avLst>
            </a:prstGeom>
            <a:solidFill>
              <a:srgbClr val="F5AD5D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Directive n° 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03/11-UEAC-195-CM-22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 relative  au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plan </a:t>
              </a:r>
              <a:r>
                <a:rPr lang="fr-FR" sz="1500" dirty="0" smtClean="0">
                  <a:solidFill>
                    <a:srgbClr val="000000"/>
                  </a:solidFill>
                </a:rPr>
                <a:t>comptable de </a:t>
              </a:r>
              <a:r>
                <a:rPr lang="fr-FR" sz="1500" dirty="0">
                  <a:solidFill>
                    <a:srgbClr val="000000"/>
                  </a:solidFill>
                </a:rPr>
                <a:t>l’état</a:t>
              </a:r>
            </a:p>
          </p:txBody>
        </p:sp>
        <p:sp>
          <p:nvSpPr>
            <p:cNvPr id="21" name="AutoShape 33"/>
            <p:cNvSpPr>
              <a:spLocks noChangeArrowheads="1"/>
            </p:cNvSpPr>
            <p:nvPr/>
          </p:nvSpPr>
          <p:spPr bwMode="auto">
            <a:xfrm>
              <a:off x="2049408" y="4900691"/>
              <a:ext cx="2232248" cy="1179061"/>
            </a:xfrm>
            <a:prstGeom prst="roundRect">
              <a:avLst>
                <a:gd name="adj" fmla="val 16667"/>
              </a:avLst>
            </a:prstGeom>
            <a:solidFill>
              <a:srgbClr val="F5AD5D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r>
                <a:rPr lang="fr-FR" sz="1500" dirty="0" smtClean="0">
                  <a:solidFill>
                    <a:srgbClr val="000000"/>
                  </a:solidFill>
                </a:rPr>
                <a:t>Directive </a:t>
              </a:r>
              <a:r>
                <a:rPr lang="fr-FR" sz="1500" dirty="0">
                  <a:solidFill>
                    <a:srgbClr val="000000"/>
                  </a:solidFill>
                </a:rPr>
                <a:t>n° 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04/11-UEAC-190-CM-22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 relative à 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la nomenclature</a:t>
              </a:r>
            </a:p>
            <a:p>
              <a:pPr algn="ctr"/>
              <a:r>
                <a:rPr lang="fr-FR" sz="1500" dirty="0">
                  <a:solidFill>
                    <a:srgbClr val="000000"/>
                  </a:solidFill>
                </a:rPr>
                <a:t> </a:t>
              </a:r>
              <a:r>
                <a:rPr lang="fr-FR" sz="1500" dirty="0" smtClean="0">
                  <a:solidFill>
                    <a:srgbClr val="000000"/>
                  </a:solidFill>
                </a:rPr>
                <a:t>budgétaire de l’état</a:t>
              </a:r>
              <a:endParaRPr lang="fr-FR" sz="1500" dirty="0"/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285720" y="4857760"/>
              <a:ext cx="1475656" cy="1457267"/>
            </a:xfrm>
            <a:prstGeom prst="roundRect">
              <a:avLst/>
            </a:prstGeom>
            <a:solidFill>
              <a:srgbClr val="F5AD5D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700" b="1" dirty="0" smtClean="0">
                  <a:latin typeface="Arial" pitchFamily="34" charset="0"/>
                  <a:cs typeface="Arial" pitchFamily="34" charset="0"/>
                </a:rPr>
                <a:t>Volets </a:t>
              </a:r>
              <a:r>
                <a:rPr lang="fr-FR" sz="1700" b="1" dirty="0">
                  <a:latin typeface="Arial" pitchFamily="34" charset="0"/>
                  <a:cs typeface="Arial" pitchFamily="34" charset="0"/>
                </a:rPr>
                <a:t>Comptable et statistique</a:t>
              </a:r>
            </a:p>
          </p:txBody>
        </p:sp>
        <p:sp>
          <p:nvSpPr>
            <p:cNvPr id="23" name="Rectangle à coins arrondis 22"/>
            <p:cNvSpPr/>
            <p:nvPr/>
          </p:nvSpPr>
          <p:spPr>
            <a:xfrm>
              <a:off x="286949" y="2964409"/>
              <a:ext cx="1440160" cy="1457267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70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Volet juridique</a:t>
              </a:r>
              <a:endParaRPr lang="fr-FR" sz="17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lèche à angle droit 23"/>
            <p:cNvSpPr/>
            <p:nvPr/>
          </p:nvSpPr>
          <p:spPr>
            <a:xfrm rot="10800000">
              <a:off x="2643178" y="3143248"/>
              <a:ext cx="571500" cy="1743690"/>
            </a:xfrm>
            <a:prstGeom prst="bentUpArrow">
              <a:avLst/>
            </a:prstGeom>
            <a:solidFill>
              <a:schemeClr val="accent5">
                <a:lumMod val="75000"/>
              </a:schemeClr>
            </a:soli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  <p:sp>
          <p:nvSpPr>
            <p:cNvPr id="30" name="Flèche à angle droit 29"/>
            <p:cNvSpPr/>
            <p:nvPr/>
          </p:nvSpPr>
          <p:spPr>
            <a:xfrm rot="10800000" flipH="1">
              <a:off x="7858148" y="3165198"/>
              <a:ext cx="571508" cy="1764000"/>
            </a:xfrm>
            <a:prstGeom prst="bentUpArrow">
              <a:avLst/>
            </a:prstGeom>
            <a:solidFill>
              <a:schemeClr val="accent5">
                <a:lumMod val="75000"/>
              </a:schemeClr>
            </a:solidFill>
            <a:ln w="3175"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  <p:sp>
          <p:nvSpPr>
            <p:cNvPr id="36" name="Flèche vers le bas 35"/>
            <p:cNvSpPr/>
            <p:nvPr/>
          </p:nvSpPr>
          <p:spPr bwMode="auto">
            <a:xfrm>
              <a:off x="5429256" y="2214554"/>
              <a:ext cx="247696" cy="571504"/>
            </a:xfrm>
            <a:prstGeom prst="downArrow">
              <a:avLst/>
            </a:prstGeom>
            <a:solidFill>
              <a:schemeClr val="accent6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_s1030"/>
            <p:cNvSpPr>
              <a:spLocks noChangeArrowheads="1"/>
            </p:cNvSpPr>
            <p:nvPr/>
          </p:nvSpPr>
          <p:spPr bwMode="auto">
            <a:xfrm>
              <a:off x="3214678" y="2764555"/>
              <a:ext cx="4680000" cy="792000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75000"/>
              </a:schemeClr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Directive n° 01/11-UEAC-190-CM-22</a:t>
              </a:r>
            </a:p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relative aux lois de finances 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_s1030"/>
            <p:cNvSpPr>
              <a:spLocks noChangeArrowheads="1"/>
            </p:cNvSpPr>
            <p:nvPr/>
          </p:nvSpPr>
          <p:spPr bwMode="auto">
            <a:xfrm>
              <a:off x="3214678" y="3837981"/>
              <a:ext cx="4680000" cy="792000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75000"/>
              </a:schemeClr>
            </a:solidFill>
            <a:ln w="9525" algn="ctr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0" tIns="0" rIns="0" bIns="0" anchor="ctr"/>
            <a:lstStyle/>
            <a:p>
              <a:pPr algn="ctr"/>
              <a:r>
                <a:rPr lang="fr-FR" sz="1600" b="1" dirty="0" smtClean="0">
                  <a:solidFill>
                    <a:schemeClr val="tx1"/>
                  </a:solidFill>
                </a:rPr>
                <a:t>Directive n° 02/11-UEAC-190-CM-22 relative au règlement général de la comptabilité publique</a:t>
              </a:r>
              <a:endParaRPr lang="fr-FR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Flèche vers le bas 38"/>
            <p:cNvSpPr/>
            <p:nvPr/>
          </p:nvSpPr>
          <p:spPr bwMode="auto">
            <a:xfrm>
              <a:off x="5429256" y="3546900"/>
              <a:ext cx="247696" cy="310728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0" name="Flèche vers le bas 39"/>
            <p:cNvSpPr/>
            <p:nvPr/>
          </p:nvSpPr>
          <p:spPr bwMode="auto">
            <a:xfrm>
              <a:off x="5429256" y="4620326"/>
              <a:ext cx="247696" cy="310728"/>
            </a:xfrm>
            <a:prstGeom prst="downArrow">
              <a:avLst/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fr-FR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68313" y="2630073"/>
            <a:ext cx="8210550" cy="1656183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/>
          <a:lstStyle/>
          <a:p>
            <a:pPr>
              <a:defRPr/>
            </a:pP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PRINCIPALES INNOVATIONS</a:t>
            </a:r>
            <a:endParaRPr lang="fr-FR" sz="2800" b="1" dirty="0" smtClean="0">
              <a:solidFill>
                <a:srgbClr val="FF0000"/>
              </a:solidFill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691892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cs typeface="Arial" pitchFamily="34" charset="0"/>
              </a:rPr>
              <a:t>1- 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Nouvelles </a:t>
            </a: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modalités de gestion</a:t>
            </a: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6444208" y="1268413"/>
            <a:ext cx="2736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707526"/>
            <a:ext cx="8215313" cy="36852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ML" sz="1800" dirty="0">
                <a:solidFill>
                  <a:srgbClr val="000000"/>
                </a:solidFill>
              </a:rPr>
              <a:t>P</a:t>
            </a:r>
            <a:r>
              <a:rPr lang="fr-ML" sz="1800" dirty="0" smtClean="0">
                <a:solidFill>
                  <a:srgbClr val="000000"/>
                </a:solidFill>
              </a:rPr>
              <a:t>assage d’un budget de moyens à un budget de programme avec des indicateurs de performance associés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ML" sz="1800" dirty="0">
                <a:solidFill>
                  <a:srgbClr val="000000"/>
                </a:solidFill>
              </a:rPr>
              <a:t>I</a:t>
            </a:r>
            <a:r>
              <a:rPr lang="fr-ML" sz="1800" dirty="0" smtClean="0">
                <a:solidFill>
                  <a:srgbClr val="000000"/>
                </a:solidFill>
              </a:rPr>
              <a:t>ntroduction de la pluri annualité dans la gestion budgétaire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ML" sz="1800" dirty="0">
                <a:solidFill>
                  <a:srgbClr val="000000"/>
                </a:solidFill>
              </a:rPr>
              <a:t>D</a:t>
            </a:r>
            <a:r>
              <a:rPr lang="fr-ML" sz="1800" dirty="0" smtClean="0">
                <a:solidFill>
                  <a:srgbClr val="000000"/>
                </a:solidFill>
              </a:rPr>
              <a:t>éconcentration de l’ordonnancement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>
                <a:solidFill>
                  <a:srgbClr val="000000"/>
                </a:solidFill>
              </a:rPr>
              <a:t>R</a:t>
            </a:r>
            <a:r>
              <a:rPr lang="fr-FR" sz="1800" dirty="0" smtClean="0">
                <a:solidFill>
                  <a:srgbClr val="000000"/>
                </a:solidFill>
              </a:rPr>
              <a:t>enforcement de la transparence dans les finances publiques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00000"/>
                </a:solidFill>
              </a:rPr>
              <a:t>Une meilleure lisibilité du budget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00000"/>
                </a:solidFill>
              </a:rPr>
              <a:t>Une information du parlement renforcée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00000"/>
                </a:solidFill>
              </a:rPr>
              <a:t>Des comptes de l’Etat plus transparents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rgbClr val="000000"/>
                </a:solidFill>
              </a:rPr>
              <a:t>Un système de contrôle rationalisé et plus efficace</a:t>
            </a:r>
          </a:p>
          <a:p>
            <a:pPr>
              <a:spcBef>
                <a:spcPts val="800"/>
              </a:spcBef>
              <a:buClr>
                <a:srgbClr val="FF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6918920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 smtClean="0">
                <a:solidFill>
                  <a:srgbClr val="FF0000"/>
                </a:solidFill>
                <a:cs typeface="Arial" pitchFamily="34" charset="0"/>
              </a:rPr>
              <a:t>1- 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Nouvelles </a:t>
            </a: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modalités de 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gestion </a:t>
            </a:r>
            <a:r>
              <a:rPr lang="fr-FR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(Fin)</a:t>
            </a:r>
            <a:endParaRPr lang="fr-FR" sz="1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7092584" y="1268413"/>
            <a:ext cx="2052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707526"/>
            <a:ext cx="8215313" cy="26182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Le niveau ministériel est désormais le plus pertinent pour l’exécution         du budget : un programme est toujours ministériel </a:t>
            </a:r>
            <a:endParaRPr lang="fr-FR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 </a:t>
            </a:r>
            <a:r>
              <a:rPr lang="fr-FR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responsable de programme est la clef de voûte de l’exécution du budget : la chaîne managériale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 ministre chargé des finances est garant de l’équilibre budgétaire et financier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 comptabilité de l’Etat est désormais une fonction partagée entre le comptable et </a:t>
            </a: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l’ordonnateur</a:t>
            </a:r>
            <a:endParaRPr lang="fr-FR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8422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3400" y="823912"/>
            <a:ext cx="7539062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fr-F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Innovations techniques</a:t>
            </a:r>
            <a:endParaRPr lang="fr-FR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156200"/>
            <a:ext cx="990600" cy="114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8" name="Connecteur droit 7"/>
          <p:cNvCxnSpPr/>
          <p:nvPr/>
        </p:nvCxnSpPr>
        <p:spPr bwMode="auto">
          <a:xfrm>
            <a:off x="5072066" y="1268413"/>
            <a:ext cx="4068000" cy="1587"/>
          </a:xfrm>
          <a:prstGeom prst="line">
            <a:avLst/>
          </a:prstGeom>
          <a:ln w="22225" cap="flat" cmpd="sng" algn="ctr">
            <a:solidFill>
              <a:srgbClr val="FB0418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6200" y="6248400"/>
            <a:ext cx="42383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D12109E-5C97-4B9E-A318-B1CFA8222B9D}" type="slidenum">
              <a:rPr lang="fr-FR" sz="1000" b="1">
                <a:solidFill>
                  <a:srgbClr val="0D0D0D"/>
                </a:solidFill>
              </a:rPr>
              <a:pPr algn="ctr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fr-FR" sz="1000" b="1" dirty="0">
              <a:solidFill>
                <a:srgbClr val="0D0D0D"/>
              </a:solidFill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00958" y="6248400"/>
            <a:ext cx="1156561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r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000" b="1" i="1" dirty="0" smtClean="0">
                <a:solidFill>
                  <a:srgbClr val="0D0D0D"/>
                </a:solidFill>
              </a:rPr>
              <a:t>Décembre 2013</a:t>
            </a:r>
            <a:endParaRPr lang="fr-FR" sz="1000" b="1" i="1" dirty="0">
              <a:solidFill>
                <a:srgbClr val="0D0D0D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33400" y="1703112"/>
            <a:ext cx="8215313" cy="395813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b="1" dirty="0" smtClean="0">
                <a:solidFill>
                  <a:srgbClr val="FF0000"/>
                </a:solidFill>
              </a:rPr>
              <a:t>Au niveau budgétaire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Introduction de 2 nouvelles classifications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Classification fonctionnelle</a:t>
            </a:r>
          </a:p>
          <a:p>
            <a:pPr marL="7596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Classification programmes 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Certaines opérations ne sont plus budgétaires </a:t>
            </a:r>
          </a:p>
          <a:p>
            <a:pPr marL="72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Emprunts à MLT, les remboursements de prêts et avances et les produits de la cession des actifs (recettes de trésorerie)</a:t>
            </a:r>
          </a:p>
          <a:p>
            <a:pPr marL="720000" indent="-358775">
              <a:spcBef>
                <a:spcPts val="800"/>
              </a:spcBef>
              <a:buClr>
                <a:srgbClr val="FF0000"/>
              </a:buClr>
              <a:buSzPct val="100000"/>
              <a:buFont typeface="Wingdings" pitchFamily="2" charset="2"/>
              <a:buChar char="Ø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Amortissement de la dette publique, prêts et avances accordés (dépenses de trésorerie)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Nouvelle présentation du budget </a:t>
            </a:r>
          </a:p>
          <a:p>
            <a:pPr marL="358775" indent="-358775">
              <a:spcBef>
                <a:spcPts val="800"/>
              </a:spcBef>
              <a:buClr>
                <a:srgbClr val="FF0000"/>
              </a:buClr>
              <a:buSzPct val="100000"/>
              <a:buFont typeface="Lucida Grande" charset="0"/>
              <a:buChar char="➜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Articulation de la nomenclature budgétaire et comptable</a:t>
            </a:r>
            <a:endParaRPr lang="fr-FR" sz="1800" dirty="0" smtClean="0">
              <a:solidFill>
                <a:schemeClr val="tx1"/>
              </a:solidFill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00034" y="6248400"/>
            <a:ext cx="7000924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15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BE" sz="1000" i="1" dirty="0">
                <a:solidFill>
                  <a:schemeClr val="tx1"/>
                </a:solidFill>
                <a:latin typeface="Arial"/>
                <a:cs typeface="Arial"/>
              </a:rPr>
              <a:t>R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eforme des finances publiques, processus de transposition et de mise en </a:t>
            </a:r>
            <a:r>
              <a:rPr lang="fr-BE" sz="1000" i="1" dirty="0">
                <a:solidFill>
                  <a:schemeClr val="tx1"/>
                </a:solidFill>
              </a:rPr>
              <a:t>œuvre</a:t>
            </a:r>
            <a:r>
              <a:rPr lang="fr-BE" sz="1000" i="1" dirty="0" smtClean="0">
                <a:solidFill>
                  <a:schemeClr val="tx1"/>
                </a:solidFill>
                <a:latin typeface="Arial"/>
                <a:cs typeface="Arial"/>
              </a:rPr>
              <a:t> des directives CEMAC au Cameroun</a:t>
            </a:r>
            <a:endParaRPr lang="fr-FR" sz="1000" i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Geneva"/>
        <a:cs typeface="Geneva"/>
      </a:majorFont>
      <a:minorFont>
        <a:latin typeface="Calibri"/>
        <a:ea typeface="Geneva"/>
        <a:cs typeface="Genev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7395</TotalTime>
  <Words>2308</Words>
  <Application>Microsoft Office PowerPoint</Application>
  <PresentationFormat>On-screen Show (4:3)</PresentationFormat>
  <Paragraphs>394</Paragraphs>
  <Slides>30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Ｐゴシック</vt:lpstr>
      <vt:lpstr>Arial</vt:lpstr>
      <vt:lpstr>Calibri</vt:lpstr>
      <vt:lpstr>Geneva</vt:lpstr>
      <vt:lpstr>Lucida Grande</vt:lpstr>
      <vt:lpstr>Lucida Sans</vt:lpstr>
      <vt:lpstr>Times New Roman</vt:lpstr>
      <vt:lpstr>Wingdings</vt:lpstr>
      <vt:lpstr>Thème Office</vt:lpstr>
      <vt:lpstr>Conception personnalisée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PRINCIPALES INNOVATIONS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ECARTS ENTRE DIRECTIVES ET DROIT POSITIF CAMEROUNAIS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ENJEUX DE L’INTERNALISATION DES DIRECTIVES AU CAMEROUN</vt:lpstr>
      <vt:lpstr>PowerPoint Presentation</vt:lpstr>
      <vt:lpstr>PowerPoint Presentation</vt:lpstr>
      <vt:lpstr>PowerPoint Presentation</vt:lpstr>
      <vt:lpstr>PowerPoint Presentation</vt:lpstr>
      <vt:lpstr>DÉMARCHE CAMEROUNAISE D’INTERNALISATION DES DIRECTIVES CEMAC</vt:lpstr>
      <vt:lpstr>PowerPoint Presentation</vt:lpstr>
      <vt:lpstr> MERCI POUR VOTRE AIMABLE ATTENTION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rene</dc:creator>
  <cp:lastModifiedBy>Florence Brosset-Heckel</cp:lastModifiedBy>
  <cp:revision>773</cp:revision>
  <cp:lastPrinted>1601-01-01T00:00:00Z</cp:lastPrinted>
  <dcterms:created xsi:type="dcterms:W3CDTF">2011-03-09T12:04:48Z</dcterms:created>
  <dcterms:modified xsi:type="dcterms:W3CDTF">2014-01-16T13:12:27Z</dcterms:modified>
</cp:coreProperties>
</file>